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44096" autoAdjust="0"/>
  </p:normalViewPr>
  <p:slideViewPr>
    <p:cSldViewPr snapToGrid="0">
      <p:cViewPr varScale="1">
        <p:scale>
          <a:sx n="28" d="100"/>
          <a:sy n="28" d="100"/>
        </p:scale>
        <p:origin x="229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70C53-7E43-4E7A-9F36-5310B8CA014E}" type="datetimeFigureOut">
              <a:rPr lang="en-US" smtClean="0"/>
              <a:t>9/14/2016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F9BEF-8E11-4D26-8A2E-6FE22424E278}" type="slidenum">
              <a:rPr lang="en-US" smtClean="0"/>
              <a:t>‹#›</a:t>
            </a:fld>
            <a:endParaRPr lang="en-US" dirty="0"/>
          </a:p>
        </p:txBody>
      </p:sp>
    </p:spTree>
    <p:extLst>
      <p:ext uri="{BB962C8B-B14F-4D97-AF65-F5344CB8AC3E}">
        <p14:creationId xmlns:p14="http://schemas.microsoft.com/office/powerpoint/2010/main" val="3338100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a:t>Seven Seconds to Success: The Art of Professional Introductions</a:t>
            </a:r>
            <a:endParaRPr lang="en-US" sz="1200" b="1" dirty="0"/>
          </a:p>
          <a:p>
            <a:endParaRPr lang="en-US" sz="1200" b="1" dirty="0"/>
          </a:p>
          <a:p>
            <a:r>
              <a:rPr lang="en-US" sz="1200" b="1" dirty="0"/>
              <a:t>Narration</a:t>
            </a:r>
            <a:r>
              <a:rPr lang="en-US" sz="1200" dirty="0"/>
              <a:t>: none</a:t>
            </a:r>
          </a:p>
          <a:p>
            <a:endParaRPr lang="en-US" sz="1200" dirty="0"/>
          </a:p>
          <a:p>
            <a:r>
              <a:rPr lang="en-US" sz="1200" b="1" dirty="0"/>
              <a:t>Graphics Notes</a:t>
            </a:r>
            <a:r>
              <a:rPr lang="en-US" sz="1200" dirty="0"/>
              <a:t>: </a:t>
            </a:r>
          </a:p>
          <a:p>
            <a:pPr marL="171450" indent="-171450">
              <a:buFont typeface="Arial" panose="020B0604020202020204" pitchFamily="34" charset="0"/>
              <a:buChar char="•"/>
            </a:pPr>
            <a:r>
              <a:rPr lang="en-US" sz="1200" dirty="0"/>
              <a:t>close-up</a:t>
            </a:r>
            <a:r>
              <a:rPr lang="en-US" sz="1200" baseline="0" dirty="0"/>
              <a:t> graphic of business/professional handshake; </a:t>
            </a:r>
          </a:p>
          <a:p>
            <a:pPr marL="0" indent="0">
              <a:buFont typeface="Arial" panose="020B0604020202020204" pitchFamily="34" charset="0"/>
              <a:buNone/>
            </a:pPr>
            <a:endParaRPr lang="en-US" sz="1200" dirty="0"/>
          </a:p>
          <a:p>
            <a:r>
              <a:rPr lang="en-US" sz="1200" b="1" dirty="0"/>
              <a:t>Production</a:t>
            </a:r>
            <a:r>
              <a:rPr lang="en-US" sz="1200" b="1" baseline="0" dirty="0"/>
              <a:t> Notes</a:t>
            </a:r>
            <a:r>
              <a:rPr lang="en-US" sz="1200" baseline="0" dirty="0"/>
              <a:t>: </a:t>
            </a:r>
          </a:p>
          <a:p>
            <a:pPr marL="171450" indent="-171450">
              <a:buFont typeface="Arial" panose="020B0604020202020204" pitchFamily="34" charset="0"/>
              <a:buChar char="•"/>
            </a:pPr>
            <a:r>
              <a:rPr lang="en-US" sz="1200" baseline="0" dirty="0"/>
              <a:t>contrasting color for title, depending upon graphics pallet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aseline="0" dirty="0"/>
              <a:t>placed below course title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aseline="0" dirty="0"/>
              <a:t>graphic half-screen and centered on </a:t>
            </a:r>
            <a:r>
              <a:rPr lang="en-US" sz="1200" b="1" baseline="0" dirty="0"/>
              <a:t>lower half</a:t>
            </a:r>
            <a:r>
              <a:rPr lang="en-US" sz="1200" b="0" baseline="0" dirty="0"/>
              <a:t> of slide beneath title</a:t>
            </a:r>
            <a:endParaRPr lang="en-US" sz="1200" dirty="0"/>
          </a:p>
          <a:p>
            <a:pPr marL="0" indent="0">
              <a:buFont typeface="Arial" panose="020B0604020202020204" pitchFamily="34" charset="0"/>
              <a:buNone/>
            </a:pPr>
            <a:endParaRPr lang="en-US" sz="1200" b="1" dirty="0"/>
          </a:p>
          <a:p>
            <a:endParaRPr lang="en-US" baseline="0" dirty="0"/>
          </a:p>
        </p:txBody>
      </p:sp>
      <p:sp>
        <p:nvSpPr>
          <p:cNvPr id="4" name="Slide Number Placeholder 3"/>
          <p:cNvSpPr>
            <a:spLocks noGrp="1"/>
          </p:cNvSpPr>
          <p:nvPr>
            <p:ph type="sldNum" sz="quarter" idx="10"/>
          </p:nvPr>
        </p:nvSpPr>
        <p:spPr/>
        <p:txBody>
          <a:bodyPr/>
          <a:lstStyle/>
          <a:p>
            <a:fld id="{EC141C57-A5DD-4EFE-8A0A-8D23EE206B2E}" type="slidenum">
              <a:rPr lang="en-US" smtClean="0"/>
              <a:pPr/>
              <a:t>1</a:t>
            </a:fld>
            <a:endParaRPr lang="en-US" dirty="0"/>
          </a:p>
        </p:txBody>
      </p:sp>
    </p:spTree>
    <p:extLst>
      <p:ext uri="{BB962C8B-B14F-4D97-AF65-F5344CB8AC3E}">
        <p14:creationId xmlns:p14="http://schemas.microsoft.com/office/powerpoint/2010/main" val="367158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3700" y="4451985"/>
            <a:ext cx="6456680" cy="4217670"/>
          </a:xfrm>
        </p:spPr>
        <p:txBody>
          <a:bodyPr/>
          <a:lstStyle/>
          <a:p>
            <a:r>
              <a:rPr lang="en-US" sz="1100" b="1" baseline="0" dirty="0"/>
              <a:t>Course Introduction</a:t>
            </a:r>
            <a:endParaRPr lang="en-US" sz="1100" b="1" dirty="0"/>
          </a:p>
          <a:p>
            <a:endParaRPr lang="en-US" sz="1100" b="1" dirty="0"/>
          </a:p>
          <a:p>
            <a:r>
              <a:rPr lang="en-US" sz="1100" b="1" dirty="0"/>
              <a:t>Narration</a:t>
            </a:r>
            <a:r>
              <a:rPr lang="en-US" sz="1100" dirty="0"/>
              <a:t>: </a:t>
            </a:r>
          </a:p>
          <a:p>
            <a:pPr marL="171450" indent="-171450" algn="l">
              <a:buFont typeface="Arial" panose="020B0604020202020204" pitchFamily="34" charset="0"/>
              <a:buChar char="•"/>
            </a:pPr>
            <a:r>
              <a:rPr lang="en-US" sz="1100" b="1" dirty="0"/>
              <a:t>Narrator says: </a:t>
            </a:r>
            <a:r>
              <a:rPr lang="en-US" sz="1100" b="0" dirty="0"/>
              <a:t>As</a:t>
            </a:r>
            <a:r>
              <a:rPr lang="en-US" sz="1100" b="0" baseline="0" dirty="0"/>
              <a:t> sales professionals, making a good first impression is key to success. It only takes 7 seconds, on average, for someone to form a first impression when introduced to someone new. Knowing how to facilitate an introduction can set the stage for lasting professional relationships.</a:t>
            </a:r>
            <a:endParaRPr lang="en-US" sz="1100" b="1" dirty="0"/>
          </a:p>
          <a:p>
            <a:endParaRPr lang="en-US" sz="1100" dirty="0"/>
          </a:p>
          <a:p>
            <a:r>
              <a:rPr lang="en-US" sz="1100" b="1" dirty="0"/>
              <a:t>Graphics Notes</a:t>
            </a:r>
            <a:r>
              <a:rPr lang="en-US" sz="1100" dirty="0"/>
              <a:t>: </a:t>
            </a:r>
          </a:p>
          <a:p>
            <a:pPr marL="171450" indent="-171450">
              <a:buFont typeface="Arial" panose="020B0604020202020204" pitchFamily="34" charset="0"/>
              <a:buChar char="•"/>
            </a:pPr>
            <a:r>
              <a:rPr lang="en-US" sz="1100" dirty="0"/>
              <a:t>full-body</a:t>
            </a:r>
            <a:r>
              <a:rPr lang="en-US" sz="1100" baseline="0" dirty="0"/>
              <a:t> graphic of two professionals shaking hands – one man and one woman; </a:t>
            </a:r>
          </a:p>
          <a:p>
            <a:pPr marL="171450" indent="-171450">
              <a:buFont typeface="Arial" panose="020B0604020202020204" pitchFamily="34" charset="0"/>
              <a:buChar char="•"/>
            </a:pPr>
            <a:r>
              <a:rPr lang="en-US" sz="1100" baseline="0" dirty="0"/>
              <a:t>Text fly-in over graphic: 7 seconds</a:t>
            </a:r>
          </a:p>
          <a:p>
            <a:pPr marL="628650" lvl="1" indent="-171450">
              <a:buFont typeface="Arial" panose="020B0604020202020204" pitchFamily="34" charset="0"/>
              <a:buChar char="•"/>
            </a:pPr>
            <a:r>
              <a:rPr lang="en-US" sz="1100" baseline="0" dirty="0"/>
              <a:t>Motion path: right to left, centered on graphic</a:t>
            </a:r>
          </a:p>
          <a:p>
            <a:endParaRPr lang="en-US" sz="1100" dirty="0"/>
          </a:p>
          <a:p>
            <a:r>
              <a:rPr lang="en-US" sz="1100" b="1" dirty="0"/>
              <a:t>Production</a:t>
            </a:r>
            <a:r>
              <a:rPr lang="en-US" sz="1100" b="1" baseline="0" dirty="0"/>
              <a:t> Notes</a:t>
            </a:r>
            <a:r>
              <a:rPr lang="en-US" sz="1100" baseline="0" dirty="0"/>
              <a:t>: </a:t>
            </a:r>
          </a:p>
          <a:p>
            <a:pPr marL="171450" indent="-171450">
              <a:buFont typeface="Arial" panose="020B0604020202020204" pitchFamily="34" charset="0"/>
              <a:buChar char="•"/>
            </a:pPr>
            <a:r>
              <a:rPr lang="en-US" sz="1100" baseline="0" dirty="0"/>
              <a:t>graphic centered and full-screen</a:t>
            </a:r>
          </a:p>
          <a:p>
            <a:pPr marL="171450" indent="-171450">
              <a:buFont typeface="Arial" panose="020B0604020202020204" pitchFamily="34" charset="0"/>
              <a:buChar char="•"/>
            </a:pPr>
            <a:r>
              <a:rPr lang="en-US" sz="1100" b="0" baseline="0" dirty="0"/>
              <a:t>Text fly-in over graphic: fly-in from right side of graphic to left side of graphic. *</a:t>
            </a:r>
            <a:r>
              <a:rPr lang="en-US" sz="1100" b="1" baseline="0" dirty="0"/>
              <a:t>font color mirrors accent color on title screen</a:t>
            </a:r>
            <a:r>
              <a:rPr lang="en-US" sz="1100" b="0" baseline="0" dirty="0"/>
              <a:t>*</a:t>
            </a:r>
            <a:endParaRPr lang="en-US" sz="1100" b="0" dirty="0"/>
          </a:p>
        </p:txBody>
      </p:sp>
      <p:sp>
        <p:nvSpPr>
          <p:cNvPr id="4" name="Slide Number Placeholder 3"/>
          <p:cNvSpPr>
            <a:spLocks noGrp="1"/>
          </p:cNvSpPr>
          <p:nvPr>
            <p:ph type="sldNum" sz="quarter" idx="10"/>
          </p:nvPr>
        </p:nvSpPr>
        <p:spPr/>
        <p:txBody>
          <a:bodyPr/>
          <a:lstStyle/>
          <a:p>
            <a:fld id="{EC141C57-A5DD-4EFE-8A0A-8D23EE206B2E}" type="slidenum">
              <a:rPr lang="en-US" smtClean="0"/>
              <a:pPr/>
              <a:t>2</a:t>
            </a:fld>
            <a:endParaRPr lang="en-US" dirty="0"/>
          </a:p>
        </p:txBody>
      </p:sp>
    </p:spTree>
    <p:extLst>
      <p:ext uri="{BB962C8B-B14F-4D97-AF65-F5344CB8AC3E}">
        <p14:creationId xmlns:p14="http://schemas.microsoft.com/office/powerpoint/2010/main" val="204492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3700" y="4451985"/>
            <a:ext cx="6456680" cy="4217670"/>
          </a:xfrm>
        </p:spPr>
        <p:txBody>
          <a:bodyPr/>
          <a:lstStyle/>
          <a:p>
            <a:r>
              <a:rPr lang="en-US" sz="1100" b="1" dirty="0"/>
              <a:t>Objectives</a:t>
            </a:r>
          </a:p>
          <a:p>
            <a:endParaRPr lang="en-US" sz="1100" b="1" dirty="0"/>
          </a:p>
          <a:p>
            <a:r>
              <a:rPr lang="en-US" sz="1100" b="1" dirty="0"/>
              <a:t>Narration</a:t>
            </a:r>
            <a:r>
              <a:rPr lang="en-US" sz="1100" dirty="0"/>
              <a:t>: </a:t>
            </a:r>
          </a:p>
          <a:p>
            <a:pPr marL="171450" indent="-171450">
              <a:buFont typeface="Arial" panose="020B0604020202020204" pitchFamily="34" charset="0"/>
              <a:buChar char="•"/>
            </a:pPr>
            <a:r>
              <a:rPr lang="en-US" sz="1100" b="1" dirty="0"/>
              <a:t>Narrator will read</a:t>
            </a:r>
            <a:r>
              <a:rPr lang="en-US" sz="1100" b="1" baseline="0" dirty="0"/>
              <a:t> </a:t>
            </a:r>
            <a:r>
              <a:rPr lang="en-US" sz="1100" b="0" baseline="0" dirty="0"/>
              <a:t>text on the slide</a:t>
            </a:r>
            <a:endParaRPr lang="en-US" sz="1100" b="1" dirty="0"/>
          </a:p>
          <a:p>
            <a:endParaRPr lang="en-US" sz="1100" dirty="0"/>
          </a:p>
          <a:p>
            <a:r>
              <a:rPr lang="en-US" sz="1100" b="1" dirty="0"/>
              <a:t>Graphics Notes</a:t>
            </a:r>
            <a:r>
              <a:rPr lang="en-US" sz="1100" dirty="0"/>
              <a:t>: </a:t>
            </a:r>
          </a:p>
          <a:p>
            <a:pPr marL="171450" indent="-171450">
              <a:buFont typeface="Arial" panose="020B0604020202020204" pitchFamily="34" charset="0"/>
              <a:buChar char="•"/>
            </a:pPr>
            <a:r>
              <a:rPr lang="en-US" sz="1100" baseline="0" dirty="0"/>
              <a:t>Full-screen, centered graphic of professionals sitting at a conference table; </a:t>
            </a:r>
          </a:p>
          <a:p>
            <a:pPr marL="0" indent="0">
              <a:buFont typeface="Arial" panose="020B0604020202020204" pitchFamily="34" charset="0"/>
              <a:buNone/>
            </a:pPr>
            <a:endParaRPr lang="en-US" sz="1100" dirty="0"/>
          </a:p>
          <a:p>
            <a:r>
              <a:rPr lang="en-US" sz="1100" b="1" dirty="0"/>
              <a:t>Production</a:t>
            </a:r>
            <a:r>
              <a:rPr lang="en-US" sz="1100" b="1" baseline="0" dirty="0"/>
              <a:t> Notes</a:t>
            </a:r>
            <a:r>
              <a:rPr lang="en-US" sz="1100" baseline="0" dirty="0"/>
              <a:t>: </a:t>
            </a:r>
          </a:p>
          <a:p>
            <a:pPr marL="171450" indent="-171450">
              <a:buFont typeface="Arial" panose="020B0604020202020204" pitchFamily="34" charset="0"/>
              <a:buChar char="•"/>
            </a:pPr>
            <a:r>
              <a:rPr lang="en-US" sz="1100" baseline="0" dirty="0"/>
              <a:t>graphic centered underneath objectives</a:t>
            </a:r>
            <a:endParaRPr lang="en-US" sz="1100" b="1" dirty="0"/>
          </a:p>
        </p:txBody>
      </p:sp>
      <p:sp>
        <p:nvSpPr>
          <p:cNvPr id="4" name="Slide Number Placeholder 3"/>
          <p:cNvSpPr>
            <a:spLocks noGrp="1"/>
          </p:cNvSpPr>
          <p:nvPr>
            <p:ph type="sldNum" sz="quarter" idx="10"/>
          </p:nvPr>
        </p:nvSpPr>
        <p:spPr/>
        <p:txBody>
          <a:bodyPr/>
          <a:lstStyle/>
          <a:p>
            <a:fld id="{EC141C57-A5DD-4EFE-8A0A-8D23EE206B2E}" type="slidenum">
              <a:rPr lang="en-US" smtClean="0"/>
              <a:pPr/>
              <a:t>3</a:t>
            </a:fld>
            <a:endParaRPr lang="en-US" dirty="0"/>
          </a:p>
        </p:txBody>
      </p:sp>
    </p:spTree>
    <p:extLst>
      <p:ext uri="{BB962C8B-B14F-4D97-AF65-F5344CB8AC3E}">
        <p14:creationId xmlns:p14="http://schemas.microsoft.com/office/powerpoint/2010/main" val="1261487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3700" y="4451985"/>
            <a:ext cx="6456680" cy="4217670"/>
          </a:xfrm>
        </p:spPr>
        <p:txBody>
          <a:bodyPr/>
          <a:lstStyle/>
          <a:p>
            <a:r>
              <a:rPr lang="en-US" sz="1100" b="1" dirty="0"/>
              <a:t>Who’s on first?</a:t>
            </a:r>
          </a:p>
          <a:p>
            <a:endParaRPr lang="en-US" sz="1100" b="1" dirty="0"/>
          </a:p>
          <a:p>
            <a:r>
              <a:rPr lang="en-US" sz="1100" b="1" dirty="0"/>
              <a:t>Narration</a:t>
            </a:r>
            <a:r>
              <a:rPr lang="en-US" sz="1100" dirty="0"/>
              <a:t>: </a:t>
            </a:r>
          </a:p>
          <a:p>
            <a:pPr marL="171450" indent="-171450">
              <a:buFont typeface="Arial" panose="020B0604020202020204" pitchFamily="34" charset="0"/>
              <a:buChar char="•"/>
            </a:pPr>
            <a:r>
              <a:rPr lang="en-US" sz="1100" b="1" dirty="0"/>
              <a:t>Narrator says: </a:t>
            </a:r>
            <a:r>
              <a:rPr lang="en-US" sz="1100" b="0" dirty="0"/>
              <a:t>When making professional introductions,</a:t>
            </a:r>
            <a:r>
              <a:rPr lang="en-US" sz="1100" b="0" baseline="0" dirty="0"/>
              <a:t> the order of introduction matters. The person named first during the introduction is considered to be “receiving” the other individual. Introductions should also be completed by someone who knows both parties, when possible. Hover over each person’s picture below to find out who should be introduced first.</a:t>
            </a:r>
            <a:endParaRPr lang="en-US" sz="1100" b="1" dirty="0"/>
          </a:p>
          <a:p>
            <a:endParaRPr lang="en-US" sz="1100" dirty="0"/>
          </a:p>
          <a:p>
            <a:r>
              <a:rPr lang="en-US" sz="1100" b="1" dirty="0"/>
              <a:t>Graphics Notes</a:t>
            </a:r>
            <a:r>
              <a:rPr lang="en-US" sz="1100" dirty="0"/>
              <a:t>: </a:t>
            </a:r>
          </a:p>
          <a:p>
            <a:pPr marL="171450" indent="-171450">
              <a:buFont typeface="Arial" panose="020B0604020202020204" pitchFamily="34" charset="0"/>
              <a:buChar char="•"/>
            </a:pPr>
            <a:r>
              <a:rPr lang="en-US" sz="1100" dirty="0"/>
              <a:t>Graphics of 5 people, variety of men and women, dressed professionally</a:t>
            </a:r>
          </a:p>
          <a:p>
            <a:endParaRPr lang="en-US" sz="1100" dirty="0"/>
          </a:p>
          <a:p>
            <a:r>
              <a:rPr lang="en-US" sz="1100" b="1" dirty="0"/>
              <a:t>Production</a:t>
            </a:r>
            <a:r>
              <a:rPr lang="en-US" sz="1100" b="1" baseline="0" dirty="0"/>
              <a:t> Notes</a:t>
            </a:r>
            <a:r>
              <a:rPr lang="en-US" sz="1100" baseline="0" dirty="0"/>
              <a:t>:</a:t>
            </a:r>
          </a:p>
          <a:p>
            <a:r>
              <a:rPr lang="en-US" sz="1100" b="1" baseline="0" dirty="0"/>
              <a:t>*NOTE* </a:t>
            </a:r>
            <a:r>
              <a:rPr lang="en-US" sz="1100" b="0" baseline="0" dirty="0"/>
              <a:t>Arrows should appear simultaneously with corresponding text box. *</a:t>
            </a:r>
            <a:r>
              <a:rPr lang="en-US" sz="1100" b="1" baseline="0" dirty="0"/>
              <a:t>arrow color mirrors accent color on title screen</a:t>
            </a:r>
            <a:r>
              <a:rPr lang="en-US" sz="1100" b="0" baseline="0" dirty="0"/>
              <a:t>*</a:t>
            </a:r>
            <a:endParaRPr lang="en-US" sz="1100" b="1" baseline="0" dirty="0"/>
          </a:p>
          <a:p>
            <a:pPr marL="171450" indent="-171450">
              <a:buFont typeface="Arial" panose="020B0604020202020204" pitchFamily="34" charset="0"/>
              <a:buChar char="•"/>
            </a:pPr>
            <a:r>
              <a:rPr lang="en-US" sz="1100" baseline="0" dirty="0"/>
              <a:t>Add transitions to each photo so that a text box appears only when the mouse hovers over the graphic. There should be one text box per graphic, outlined below:</a:t>
            </a:r>
          </a:p>
          <a:p>
            <a:pPr marL="628650" lvl="1" indent="-171450">
              <a:buFont typeface="Arial" panose="020B0604020202020204" pitchFamily="34" charset="0"/>
              <a:buChar char="•"/>
            </a:pPr>
            <a:r>
              <a:rPr lang="en-US" sz="1100" baseline="0" dirty="0"/>
              <a:t>Senior title or rank – when an individual has a senior rank or title to others, that person should be introduced first.</a:t>
            </a:r>
          </a:p>
          <a:p>
            <a:pPr marL="628650" lvl="1" indent="-171450">
              <a:buFont typeface="Arial" panose="020B0604020202020204" pitchFamily="34" charset="0"/>
              <a:buChar char="•"/>
            </a:pPr>
            <a:r>
              <a:rPr lang="en-US" sz="1100" baseline="0" dirty="0"/>
              <a:t>Official – if a person is an official or a dignitary, they should be named first in the introduction.</a:t>
            </a:r>
          </a:p>
          <a:p>
            <a:pPr marL="628650" lvl="1" indent="-171450">
              <a:buFont typeface="Arial" panose="020B0604020202020204" pitchFamily="34" charset="0"/>
              <a:buChar char="•"/>
            </a:pPr>
            <a:r>
              <a:rPr lang="en-US" sz="1100" baseline="0" dirty="0"/>
              <a:t>Older individual – when introducing two people, introduce the older of the two first, if age is known.</a:t>
            </a:r>
          </a:p>
          <a:p>
            <a:pPr marL="628650" lvl="1" indent="-171450">
              <a:buFont typeface="Arial" panose="020B0604020202020204" pitchFamily="34" charset="0"/>
              <a:buChar char="•"/>
            </a:pPr>
            <a:r>
              <a:rPr lang="en-US" sz="1100" baseline="0" dirty="0"/>
              <a:t>Client or colleague from another company – when introducing someone from your company or organization to a client or colleague from another company, name the client or colleague first.</a:t>
            </a:r>
          </a:p>
          <a:p>
            <a:pPr marL="628650" lvl="1" indent="-171450">
              <a:buFont typeface="Arial" panose="020B0604020202020204" pitchFamily="34" charset="0"/>
              <a:buChar char="•"/>
            </a:pPr>
            <a:r>
              <a:rPr lang="en-US" sz="1100" baseline="0" dirty="0"/>
              <a:t>Guest of honor – when at a formal event, the guest of honor should be introduced first.</a:t>
            </a:r>
          </a:p>
          <a:p>
            <a:pPr marL="171450" indent="-171450">
              <a:buFont typeface="Arial" panose="020B0604020202020204" pitchFamily="34" charset="0"/>
              <a:buChar char="•"/>
            </a:pPr>
            <a:endParaRPr lang="en-US" sz="1100" b="1" dirty="0"/>
          </a:p>
        </p:txBody>
      </p:sp>
      <p:sp>
        <p:nvSpPr>
          <p:cNvPr id="4" name="Slide Number Placeholder 3"/>
          <p:cNvSpPr>
            <a:spLocks noGrp="1"/>
          </p:cNvSpPr>
          <p:nvPr>
            <p:ph type="sldNum" sz="quarter" idx="10"/>
          </p:nvPr>
        </p:nvSpPr>
        <p:spPr/>
        <p:txBody>
          <a:bodyPr/>
          <a:lstStyle/>
          <a:p>
            <a:fld id="{EC141C57-A5DD-4EFE-8A0A-8D23EE206B2E}" type="slidenum">
              <a:rPr lang="en-US" smtClean="0"/>
              <a:pPr/>
              <a:t>4</a:t>
            </a:fld>
            <a:endParaRPr lang="en-US" dirty="0"/>
          </a:p>
        </p:txBody>
      </p:sp>
    </p:spTree>
    <p:extLst>
      <p:ext uri="{BB962C8B-B14F-4D97-AF65-F5344CB8AC3E}">
        <p14:creationId xmlns:p14="http://schemas.microsoft.com/office/powerpoint/2010/main" val="1323231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3700" y="4451985"/>
            <a:ext cx="6456680" cy="4217670"/>
          </a:xfrm>
        </p:spPr>
        <p:txBody>
          <a:bodyPr/>
          <a:lstStyle/>
          <a:p>
            <a:r>
              <a:rPr lang="en-US" sz="1100" b="1" dirty="0"/>
              <a:t>Knowledge Check</a:t>
            </a:r>
          </a:p>
          <a:p>
            <a:endParaRPr lang="en-US" sz="1100" b="1" dirty="0"/>
          </a:p>
          <a:p>
            <a:r>
              <a:rPr lang="en-US" sz="1100" b="1" dirty="0"/>
              <a:t>Narration</a:t>
            </a:r>
            <a:r>
              <a:rPr lang="en-US" sz="1100" dirty="0"/>
              <a:t>: </a:t>
            </a:r>
          </a:p>
          <a:p>
            <a:pPr marL="171450" indent="-171450">
              <a:buFont typeface="Arial" panose="020B0604020202020204" pitchFamily="34" charset="0"/>
              <a:buChar char="•"/>
            </a:pPr>
            <a:r>
              <a:rPr lang="en-US" sz="1100" b="1" dirty="0"/>
              <a:t>Narrator says: </a:t>
            </a:r>
            <a:r>
              <a:rPr lang="en-US" sz="1100" b="0" dirty="0"/>
              <a:t>Now</a:t>
            </a:r>
            <a:r>
              <a:rPr lang="en-US" sz="1100" b="0" baseline="0" dirty="0"/>
              <a:t> you try it. Hover over each person’s photo to learn more about that individual. Then, decide who should be introduced first by clicking on their photo.</a:t>
            </a:r>
            <a:endParaRPr lang="en-US" sz="1100" b="1" dirty="0"/>
          </a:p>
          <a:p>
            <a:endParaRPr lang="en-US" sz="1100" dirty="0"/>
          </a:p>
          <a:p>
            <a:r>
              <a:rPr lang="en-US" sz="1100" b="1" dirty="0"/>
              <a:t>Graphics Notes</a:t>
            </a:r>
            <a:r>
              <a:rPr lang="en-US" sz="1100" dirty="0"/>
              <a:t>: </a:t>
            </a:r>
          </a:p>
          <a:p>
            <a:pPr marL="171450" indent="-171450">
              <a:buFont typeface="Arial" panose="020B0604020202020204" pitchFamily="34" charset="0"/>
              <a:buChar char="•"/>
            </a:pPr>
            <a:r>
              <a:rPr lang="en-US" sz="1100" dirty="0"/>
              <a:t>photo</a:t>
            </a:r>
            <a:r>
              <a:rPr lang="en-US" sz="1100" baseline="0" dirty="0"/>
              <a:t> of a woman on the left and a man on the right</a:t>
            </a:r>
            <a:endParaRPr lang="en-US" sz="1100" dirty="0"/>
          </a:p>
          <a:p>
            <a:endParaRPr lang="en-US" sz="1100" dirty="0"/>
          </a:p>
          <a:p>
            <a:r>
              <a:rPr lang="en-US" sz="1100" b="1" dirty="0"/>
              <a:t>Production</a:t>
            </a:r>
            <a:r>
              <a:rPr lang="en-US" sz="1100" b="1" baseline="0" dirty="0"/>
              <a:t> Notes</a:t>
            </a:r>
            <a:r>
              <a:rPr lang="en-US" sz="1100" baseline="0" dirty="0"/>
              <a:t>:</a:t>
            </a:r>
          </a:p>
          <a:p>
            <a:pPr marL="171450" indent="-171450">
              <a:buFont typeface="Arial" panose="020B0604020202020204" pitchFamily="34" charset="0"/>
              <a:buChar char="•"/>
            </a:pPr>
            <a:r>
              <a:rPr lang="en-US" sz="1100" b="0" dirty="0"/>
              <a:t>Transition</a:t>
            </a:r>
            <a:r>
              <a:rPr lang="en-US" sz="1100" b="0" baseline="0" dirty="0"/>
              <a:t> for </a:t>
            </a:r>
            <a:r>
              <a:rPr lang="en-US" sz="1100" b="0" i="1" baseline="0" dirty="0"/>
              <a:t>introductory</a:t>
            </a:r>
            <a:r>
              <a:rPr lang="en-US" sz="1100" b="0" baseline="0" dirty="0"/>
              <a:t> text to appear below man and woman when mouse </a:t>
            </a:r>
            <a:r>
              <a:rPr lang="en-US" sz="1100" b="0" i="1" baseline="0" dirty="0"/>
              <a:t>hovers</a:t>
            </a:r>
            <a:r>
              <a:rPr lang="en-US" sz="1100" b="0" baseline="0" dirty="0"/>
              <a:t> over picture. This text should appear </a:t>
            </a:r>
            <a:r>
              <a:rPr lang="en-US" sz="1100" b="1" baseline="0" dirty="0"/>
              <a:t>first</a:t>
            </a:r>
            <a:r>
              <a:rPr lang="en-US" sz="1100" b="0" baseline="0" dirty="0"/>
              <a:t>.</a:t>
            </a:r>
          </a:p>
          <a:p>
            <a:pPr marL="171450" indent="-171450">
              <a:buFont typeface="Arial" panose="020B0604020202020204" pitchFamily="34" charset="0"/>
              <a:buChar char="•"/>
            </a:pPr>
            <a:r>
              <a:rPr lang="en-US" sz="1100" b="0" baseline="0" dirty="0"/>
              <a:t>Transition for </a:t>
            </a:r>
            <a:r>
              <a:rPr lang="en-US" sz="1100" b="0" i="1" baseline="0" dirty="0"/>
              <a:t>response</a:t>
            </a:r>
            <a:r>
              <a:rPr lang="en-US" sz="1100" b="0" baseline="0" dirty="0"/>
              <a:t> text to appear above graphics when learner </a:t>
            </a:r>
            <a:r>
              <a:rPr lang="en-US" sz="1100" b="0" i="1" baseline="0" dirty="0"/>
              <a:t>clicks</a:t>
            </a:r>
            <a:r>
              <a:rPr lang="en-US" sz="1100" b="0" baseline="0" dirty="0"/>
              <a:t> on photo. This text should appear </a:t>
            </a:r>
            <a:r>
              <a:rPr lang="en-US" sz="1100" b="1" baseline="0" dirty="0"/>
              <a:t>last</a:t>
            </a:r>
            <a:r>
              <a:rPr lang="en-US" sz="1100" b="0" baseline="0" dirty="0"/>
              <a:t>.	</a:t>
            </a:r>
          </a:p>
          <a:p>
            <a:pPr marL="628650" lvl="1" indent="-171450">
              <a:buFont typeface="Arial" panose="020B0604020202020204" pitchFamily="34" charset="0"/>
              <a:buChar char="•"/>
            </a:pPr>
            <a:r>
              <a:rPr lang="en-US" sz="1100" b="1" baseline="0" dirty="0"/>
              <a:t>Text beneath man reads: </a:t>
            </a:r>
            <a:r>
              <a:rPr lang="en-US" sz="1100" b="0" baseline="0" dirty="0"/>
              <a:t>This is Todd. He works in your department and will be assisting you on a project where you will collaborate with the Marketing Vice President.</a:t>
            </a:r>
          </a:p>
          <a:p>
            <a:pPr marL="628650" lvl="1" indent="-171450">
              <a:buFont typeface="Arial" panose="020B0604020202020204" pitchFamily="34" charset="0"/>
              <a:buChar char="•"/>
            </a:pPr>
            <a:r>
              <a:rPr lang="en-US" sz="1100" b="1" baseline="0" dirty="0"/>
              <a:t>Text beneath woman reads: </a:t>
            </a:r>
            <a:r>
              <a:rPr lang="en-US" sz="1100" b="0" baseline="0" dirty="0"/>
              <a:t>This is Susan. She is the Vice President of Marketing at your company. She will be acting as a point of contact on your project.</a:t>
            </a:r>
          </a:p>
          <a:p>
            <a:pPr marL="628650" lvl="1" indent="-171450">
              <a:buFont typeface="Arial" panose="020B0604020202020204" pitchFamily="34" charset="0"/>
              <a:buChar char="•"/>
            </a:pPr>
            <a:r>
              <a:rPr lang="en-US" sz="1100" b="1" baseline="0" dirty="0"/>
              <a:t>Text above graphics at point of learner response reads: </a:t>
            </a:r>
            <a:r>
              <a:rPr lang="en-US" sz="1100" b="0" baseline="0" dirty="0"/>
              <a:t>Susan should be introduced first. As the Vice President of your company, she is the senior executive and should be named first. *</a:t>
            </a:r>
            <a:r>
              <a:rPr lang="en-US" sz="1100" b="1" baseline="0" dirty="0"/>
              <a:t>font color mirrors accent color on title screen</a:t>
            </a:r>
            <a:r>
              <a:rPr lang="en-US" sz="1100" b="0" baseline="0" dirty="0"/>
              <a:t>*</a:t>
            </a:r>
            <a:endParaRPr lang="en-US" sz="1100" b="1" baseline="0" dirty="0"/>
          </a:p>
        </p:txBody>
      </p:sp>
      <p:sp>
        <p:nvSpPr>
          <p:cNvPr id="4" name="Slide Number Placeholder 3"/>
          <p:cNvSpPr>
            <a:spLocks noGrp="1"/>
          </p:cNvSpPr>
          <p:nvPr>
            <p:ph type="sldNum" sz="quarter" idx="10"/>
          </p:nvPr>
        </p:nvSpPr>
        <p:spPr/>
        <p:txBody>
          <a:bodyPr/>
          <a:lstStyle/>
          <a:p>
            <a:fld id="{EC141C57-A5DD-4EFE-8A0A-8D23EE206B2E}" type="slidenum">
              <a:rPr lang="en-US" smtClean="0"/>
              <a:pPr/>
              <a:t>5</a:t>
            </a:fld>
            <a:endParaRPr lang="en-US" dirty="0"/>
          </a:p>
        </p:txBody>
      </p:sp>
    </p:spTree>
    <p:extLst>
      <p:ext uri="{BB962C8B-B14F-4D97-AF65-F5344CB8AC3E}">
        <p14:creationId xmlns:p14="http://schemas.microsoft.com/office/powerpoint/2010/main" val="3019539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3700" y="4451985"/>
            <a:ext cx="6456680" cy="4217670"/>
          </a:xfrm>
        </p:spPr>
        <p:txBody>
          <a:bodyPr/>
          <a:lstStyle/>
          <a:p>
            <a:r>
              <a:rPr lang="en-US" sz="1100" b="1" dirty="0"/>
              <a:t>Knowledge Check</a:t>
            </a:r>
          </a:p>
          <a:p>
            <a:endParaRPr lang="en-US" sz="1100" b="1" dirty="0"/>
          </a:p>
          <a:p>
            <a:r>
              <a:rPr lang="en-US" sz="1100" b="1" dirty="0"/>
              <a:t>Narration</a:t>
            </a:r>
            <a:r>
              <a:rPr lang="en-US" sz="1100" dirty="0"/>
              <a:t>: </a:t>
            </a:r>
          </a:p>
          <a:p>
            <a:pPr marL="171450" indent="-171450">
              <a:buFont typeface="Arial" panose="020B0604020202020204" pitchFamily="34" charset="0"/>
              <a:buChar char="•"/>
            </a:pPr>
            <a:r>
              <a:rPr lang="en-US" sz="1100" b="1" dirty="0"/>
              <a:t>Narrator says: </a:t>
            </a:r>
            <a:r>
              <a:rPr lang="en-US" sz="1100" b="0" dirty="0"/>
              <a:t>Now</a:t>
            </a:r>
            <a:r>
              <a:rPr lang="en-US" sz="1100" b="0" baseline="0" dirty="0"/>
              <a:t> you try it. Hover over each person’s photo to learn more about that individual. Then, decide who should be introduced first by clicking on their photo.</a:t>
            </a:r>
            <a:endParaRPr lang="en-US" sz="1100" b="1" dirty="0"/>
          </a:p>
          <a:p>
            <a:endParaRPr lang="en-US" sz="1100" dirty="0"/>
          </a:p>
          <a:p>
            <a:r>
              <a:rPr lang="en-US" sz="1100" b="1" dirty="0"/>
              <a:t>Graphics Notes</a:t>
            </a:r>
            <a:r>
              <a:rPr lang="en-US" sz="1100" dirty="0"/>
              <a:t>: </a:t>
            </a:r>
          </a:p>
          <a:p>
            <a:pPr marL="171450" indent="-171450">
              <a:buFont typeface="Arial" panose="020B0604020202020204" pitchFamily="34" charset="0"/>
              <a:buChar char="•"/>
            </a:pPr>
            <a:r>
              <a:rPr lang="en-US" sz="1100" dirty="0"/>
              <a:t>photo</a:t>
            </a:r>
            <a:r>
              <a:rPr lang="en-US" sz="1100" baseline="0" dirty="0"/>
              <a:t> of an older man and a younger man</a:t>
            </a:r>
            <a:endParaRPr lang="en-US" sz="1100" dirty="0"/>
          </a:p>
          <a:p>
            <a:endParaRPr lang="en-US" sz="1100" dirty="0"/>
          </a:p>
          <a:p>
            <a:r>
              <a:rPr lang="en-US" sz="1100" b="1" dirty="0"/>
              <a:t>Production</a:t>
            </a:r>
            <a:r>
              <a:rPr lang="en-US" sz="1100" b="1" baseline="0" dirty="0"/>
              <a:t> Notes</a:t>
            </a:r>
            <a:r>
              <a:rPr lang="en-US" sz="1100"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t>Transition</a:t>
            </a:r>
            <a:r>
              <a:rPr lang="en-US" sz="1100" b="0" baseline="0" dirty="0"/>
              <a:t> for </a:t>
            </a:r>
            <a:r>
              <a:rPr lang="en-US" sz="1100" b="0" i="1" baseline="0" dirty="0"/>
              <a:t>introductory </a:t>
            </a:r>
            <a:r>
              <a:rPr lang="en-US" sz="1100" b="0" baseline="0" dirty="0"/>
              <a:t>text to appear below older man and younger man when mouse hovers over picture. This text should appear </a:t>
            </a:r>
            <a:r>
              <a:rPr lang="en-US" sz="1100" b="1" baseline="0" dirty="0"/>
              <a:t>first</a:t>
            </a:r>
            <a:r>
              <a:rPr lang="en-US" sz="1100" b="0"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a:t>Transition for </a:t>
            </a:r>
            <a:r>
              <a:rPr lang="en-US" sz="1100" b="0" i="1" baseline="0" dirty="0"/>
              <a:t>response </a:t>
            </a:r>
            <a:r>
              <a:rPr lang="en-US" sz="1100" b="0" baseline="0" dirty="0"/>
              <a:t>text to appear above graphics when learner clicks on photo. This text should appear </a:t>
            </a:r>
            <a:r>
              <a:rPr lang="en-US" sz="1100" b="1" baseline="0" dirty="0"/>
              <a:t>last</a:t>
            </a:r>
            <a:r>
              <a:rPr lang="en-US" sz="1100" b="0" baseline="0" dirty="0"/>
              <a:t>.	</a:t>
            </a:r>
          </a:p>
          <a:p>
            <a:pPr marL="628650" lvl="1" indent="-171450">
              <a:buFont typeface="Arial" panose="020B0604020202020204" pitchFamily="34" charset="0"/>
              <a:buChar char="•"/>
            </a:pPr>
            <a:r>
              <a:rPr lang="en-US" sz="1100" b="1" baseline="0" dirty="0"/>
              <a:t>Text beneath older man reads: </a:t>
            </a:r>
            <a:r>
              <a:rPr lang="en-US" sz="1100" b="0" baseline="0" dirty="0"/>
              <a:t>This is Sam. Sam is attending a retirement party, held in his honor, to celebrate 45 years of service at your company.</a:t>
            </a:r>
          </a:p>
          <a:p>
            <a:pPr marL="628650" lvl="1" indent="-171450">
              <a:buFont typeface="Arial" panose="020B0604020202020204" pitchFamily="34" charset="0"/>
              <a:buChar char="•"/>
            </a:pPr>
            <a:r>
              <a:rPr lang="en-US" sz="1100" b="1" baseline="0" dirty="0"/>
              <a:t>Text beneath younger man reads: </a:t>
            </a:r>
            <a:r>
              <a:rPr lang="en-US" sz="1100" b="0" baseline="0" dirty="0"/>
              <a:t>This is Jim. Jim is a new member to your team. He joined your company last month. You are acting as his mentor.</a:t>
            </a:r>
          </a:p>
          <a:p>
            <a:pPr marL="628650" lvl="1" indent="-171450">
              <a:buFont typeface="Arial" panose="020B0604020202020204" pitchFamily="34" charset="0"/>
              <a:buChar char="•"/>
            </a:pPr>
            <a:r>
              <a:rPr lang="en-US" sz="1100" b="1" baseline="0" dirty="0"/>
              <a:t>Text above graphics at point of learner response reads: </a:t>
            </a:r>
            <a:r>
              <a:rPr lang="en-US" sz="1100" b="0" baseline="0" dirty="0"/>
              <a:t>Sam, as the guest of honor, should be named first in introductions. *</a:t>
            </a:r>
            <a:r>
              <a:rPr lang="en-US" sz="1100" b="1" baseline="0" dirty="0"/>
              <a:t>font color mirrors accent color on title screen</a:t>
            </a:r>
            <a:r>
              <a:rPr lang="en-US" sz="1100" b="0" baseline="0" dirty="0"/>
              <a:t>*</a:t>
            </a:r>
            <a:endParaRPr lang="en-US" sz="1100" b="1" baseline="0" dirty="0"/>
          </a:p>
        </p:txBody>
      </p:sp>
      <p:sp>
        <p:nvSpPr>
          <p:cNvPr id="4" name="Slide Number Placeholder 3"/>
          <p:cNvSpPr>
            <a:spLocks noGrp="1"/>
          </p:cNvSpPr>
          <p:nvPr>
            <p:ph type="sldNum" sz="quarter" idx="10"/>
          </p:nvPr>
        </p:nvSpPr>
        <p:spPr/>
        <p:txBody>
          <a:bodyPr/>
          <a:lstStyle/>
          <a:p>
            <a:fld id="{EC141C57-A5DD-4EFE-8A0A-8D23EE206B2E}" type="slidenum">
              <a:rPr lang="en-US" smtClean="0"/>
              <a:pPr/>
              <a:t>6</a:t>
            </a:fld>
            <a:endParaRPr lang="en-US" dirty="0"/>
          </a:p>
        </p:txBody>
      </p:sp>
    </p:spTree>
    <p:extLst>
      <p:ext uri="{BB962C8B-B14F-4D97-AF65-F5344CB8AC3E}">
        <p14:creationId xmlns:p14="http://schemas.microsoft.com/office/powerpoint/2010/main" val="3440780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3700" y="4451985"/>
            <a:ext cx="6456680" cy="4217670"/>
          </a:xfrm>
        </p:spPr>
        <p:txBody>
          <a:bodyPr/>
          <a:lstStyle/>
          <a:p>
            <a:r>
              <a:rPr lang="en-US" sz="1100" b="1" dirty="0"/>
              <a:t>Knowledge Check</a:t>
            </a:r>
          </a:p>
          <a:p>
            <a:endParaRPr lang="en-US" sz="1100" b="1" dirty="0"/>
          </a:p>
          <a:p>
            <a:r>
              <a:rPr lang="en-US" sz="1100" b="1" dirty="0"/>
              <a:t>Narration</a:t>
            </a:r>
            <a:r>
              <a:rPr lang="en-US" sz="1100" dirty="0"/>
              <a:t>: </a:t>
            </a:r>
          </a:p>
          <a:p>
            <a:pPr marL="171450" indent="-171450">
              <a:buFont typeface="Arial" panose="020B0604020202020204" pitchFamily="34" charset="0"/>
              <a:buChar char="•"/>
            </a:pPr>
            <a:r>
              <a:rPr lang="en-US" sz="1100" b="1" dirty="0"/>
              <a:t>Narrator says: </a:t>
            </a:r>
            <a:r>
              <a:rPr lang="en-US" sz="1100" b="0" dirty="0"/>
              <a:t>Professional</a:t>
            </a:r>
            <a:r>
              <a:rPr lang="en-US" sz="1100" b="0" baseline="0" dirty="0"/>
              <a:t> introductions are a great opportunity to build relationships. By understanding how to effectively facilitate professional introductions, you can cement a positive first impression of yourself and those you’re introducing.</a:t>
            </a:r>
            <a:endParaRPr lang="en-US" sz="1100" b="1" dirty="0"/>
          </a:p>
          <a:p>
            <a:endParaRPr lang="en-US" sz="1100" dirty="0"/>
          </a:p>
          <a:p>
            <a:r>
              <a:rPr lang="en-US" sz="1100" b="1" dirty="0"/>
              <a:t>Graphics Notes</a:t>
            </a:r>
            <a:r>
              <a:rPr lang="en-US" sz="1100" dirty="0"/>
              <a:t>: </a:t>
            </a:r>
          </a:p>
          <a:p>
            <a:pPr marL="171450" indent="-171450">
              <a:buFont typeface="Arial" panose="020B0604020202020204" pitchFamily="34" charset="0"/>
              <a:buChar char="•"/>
            </a:pPr>
            <a:r>
              <a:rPr lang="en-US" sz="1100" dirty="0"/>
              <a:t>Photo of empty conference table</a:t>
            </a:r>
          </a:p>
          <a:p>
            <a:endParaRPr lang="en-US" sz="1100" dirty="0"/>
          </a:p>
          <a:p>
            <a:r>
              <a:rPr lang="en-US" sz="1100" b="1" dirty="0"/>
              <a:t>Production</a:t>
            </a:r>
            <a:r>
              <a:rPr lang="en-US" sz="1100" b="1" baseline="0" dirty="0"/>
              <a:t> Notes</a:t>
            </a:r>
            <a:r>
              <a:rPr lang="en-US" sz="1100" baseline="0" dirty="0"/>
              <a:t>: none</a:t>
            </a:r>
          </a:p>
        </p:txBody>
      </p:sp>
      <p:sp>
        <p:nvSpPr>
          <p:cNvPr id="4" name="Slide Number Placeholder 3"/>
          <p:cNvSpPr>
            <a:spLocks noGrp="1"/>
          </p:cNvSpPr>
          <p:nvPr>
            <p:ph type="sldNum" sz="quarter" idx="10"/>
          </p:nvPr>
        </p:nvSpPr>
        <p:spPr/>
        <p:txBody>
          <a:bodyPr/>
          <a:lstStyle/>
          <a:p>
            <a:fld id="{EC141C57-A5DD-4EFE-8A0A-8D23EE206B2E}" type="slidenum">
              <a:rPr lang="en-US" smtClean="0"/>
              <a:pPr/>
              <a:t>7</a:t>
            </a:fld>
            <a:endParaRPr lang="en-US" dirty="0"/>
          </a:p>
        </p:txBody>
      </p:sp>
    </p:spTree>
    <p:extLst>
      <p:ext uri="{BB962C8B-B14F-4D97-AF65-F5344CB8AC3E}">
        <p14:creationId xmlns:p14="http://schemas.microsoft.com/office/powerpoint/2010/main" val="766442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9/14/2016</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
        <p:cNvGrpSpPr/>
        <p:nvPr/>
      </p:nvGrpSpPr>
      <p:grpSpPr>
        <a:xfrm>
          <a:off x="0" y="0"/>
          <a:ext cx="0" cy="0"/>
          <a:chOff x="0" y="0"/>
          <a:chExt cx="0" cy="0"/>
        </a:xfrm>
      </p:grpSpPr>
      <p:sp>
        <p:nvSpPr>
          <p:cNvPr id="8" name="Rectangle 5"/>
          <p:cNvSpPr>
            <a:spLocks noGrp="1" noChangeArrowheads="1"/>
          </p:cNvSpPr>
          <p:nvPr>
            <p:ph type="ftr" sz="quarter" idx="3"/>
          </p:nvPr>
        </p:nvSpPr>
        <p:spPr>
          <a:xfrm>
            <a:off x="5994401" y="6605646"/>
            <a:ext cx="3759201" cy="308458"/>
          </a:xfrm>
          <a:prstGeom prst="rect">
            <a:avLst/>
          </a:prstGeo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sz="1100" b="1" cap="none" spc="0">
                <a:ln w="50800"/>
                <a:solidFill>
                  <a:schemeClr val="bg1">
                    <a:shade val="50000"/>
                  </a:schemeClr>
                </a:solidFill>
                <a:effectLst/>
                <a:latin typeface="Verdana" pitchFamily="34" charset="0"/>
                <a:ea typeface="Verdana" pitchFamily="34" charset="0"/>
                <a:cs typeface="Verdana" pitchFamily="34" charset="0"/>
              </a:defRPr>
            </a:lvl1pPr>
          </a:lstStyle>
          <a:p>
            <a:r>
              <a:rPr lang="en-US" dirty="0"/>
              <a:t>performdev.com | 610.854.4400</a:t>
            </a:r>
          </a:p>
        </p:txBody>
      </p:sp>
      <p:sp>
        <p:nvSpPr>
          <p:cNvPr id="10" name="Rectangle 2"/>
          <p:cNvSpPr>
            <a:spLocks noGrp="1" noChangeArrowheads="1"/>
          </p:cNvSpPr>
          <p:nvPr>
            <p:ph type="title"/>
          </p:nvPr>
        </p:nvSpPr>
        <p:spPr bwMode="auto">
          <a:xfrm>
            <a:off x="1219200" y="655638"/>
            <a:ext cx="10972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25632566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9/14/2016</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9/14/2016</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1569476" y="3976750"/>
            <a:ext cx="9485376" cy="2040002"/>
          </a:xfrm>
          <a:prstGeom prst="rect">
            <a:avLst/>
          </a:prstGeom>
        </p:spPr>
      </p:pic>
      <p:sp>
        <p:nvSpPr>
          <p:cNvPr id="2" name="Title 1"/>
          <p:cNvSpPr>
            <a:spLocks noGrp="1"/>
          </p:cNvSpPr>
          <p:nvPr>
            <p:ph type="ctrTitle"/>
          </p:nvPr>
        </p:nvSpPr>
        <p:spPr/>
        <p:txBody>
          <a:bodyPr/>
          <a:lstStyle/>
          <a:p>
            <a:pPr algn="ctr"/>
            <a:r>
              <a:rPr lang="en-US" dirty="0"/>
              <a:t>Seven Seconds to Success</a:t>
            </a:r>
          </a:p>
        </p:txBody>
      </p:sp>
      <p:sp>
        <p:nvSpPr>
          <p:cNvPr id="3" name="Subtitle 2"/>
          <p:cNvSpPr>
            <a:spLocks noGrp="1"/>
          </p:cNvSpPr>
          <p:nvPr>
            <p:ph type="subTitle" idx="1"/>
          </p:nvPr>
        </p:nvSpPr>
        <p:spPr>
          <a:xfrm>
            <a:off x="3452191" y="3429001"/>
            <a:ext cx="5844209" cy="1095499"/>
          </a:xfrm>
        </p:spPr>
        <p:txBody>
          <a:bodyPr/>
          <a:lstStyle/>
          <a:p>
            <a:pPr algn="ctr"/>
            <a:r>
              <a:rPr lang="en-US" dirty="0"/>
              <a:t>The Art of Professional Introductions</a:t>
            </a:r>
          </a:p>
        </p:txBody>
      </p:sp>
    </p:spTree>
    <p:custDataLst>
      <p:tags r:id="rId1"/>
    </p:custDataLst>
    <p:extLst>
      <p:ext uri="{BB962C8B-B14F-4D97-AF65-F5344CB8AC3E}">
        <p14:creationId xmlns:p14="http://schemas.microsoft.com/office/powerpoint/2010/main" val="279358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Course Introduction</a:t>
            </a:r>
          </a:p>
        </p:txBody>
      </p:sp>
      <p:pic>
        <p:nvPicPr>
          <p:cNvPr id="5" name="Picture 4"/>
          <p:cNvPicPr>
            <a:picLocks noChangeAspect="1"/>
          </p:cNvPicPr>
          <p:nvPr/>
        </p:nvPicPr>
        <p:blipFill>
          <a:blip r:embed="rId4"/>
          <a:stretch>
            <a:fillRect/>
          </a:stretch>
        </p:blipFill>
        <p:spPr>
          <a:xfrm>
            <a:off x="2481588" y="1320530"/>
            <a:ext cx="7250595" cy="4761225"/>
          </a:xfrm>
          <a:prstGeom prst="rect">
            <a:avLst/>
          </a:prstGeom>
        </p:spPr>
      </p:pic>
      <p:sp>
        <p:nvSpPr>
          <p:cNvPr id="8" name="TextBox 7"/>
          <p:cNvSpPr txBox="1"/>
          <p:nvPr/>
        </p:nvSpPr>
        <p:spPr>
          <a:xfrm>
            <a:off x="5823421" y="3316421"/>
            <a:ext cx="3712464" cy="769441"/>
          </a:xfrm>
          <a:prstGeom prst="rect">
            <a:avLst/>
          </a:prstGeom>
          <a:noFill/>
        </p:spPr>
        <p:txBody>
          <a:bodyPr wrap="square" rtlCol="0">
            <a:spAutoFit/>
          </a:bodyPr>
          <a:lstStyle/>
          <a:p>
            <a:r>
              <a:rPr lang="en-US" sz="4400" b="1" dirty="0">
                <a:solidFill>
                  <a:srgbClr val="B71E42"/>
                </a:solidFill>
              </a:rPr>
              <a:t>7 SECONDS</a:t>
            </a:r>
          </a:p>
        </p:txBody>
      </p:sp>
    </p:spTree>
    <p:custDataLst>
      <p:tags r:id="rId1"/>
    </p:custDataLst>
    <p:extLst>
      <p:ext uri="{BB962C8B-B14F-4D97-AF65-F5344CB8AC3E}">
        <p14:creationId xmlns:p14="http://schemas.microsoft.com/office/powerpoint/2010/main" val="7675350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2.29167E-6 -3.33333E-6 L -0.25 -3.33333E-6 " pathEditMode="relative" rAng="0" ptsTypes="AA">
                                      <p:cBhvr>
                                        <p:cTn id="6" dur="6000" fill="hold"/>
                                        <p:tgtEl>
                                          <p:spTgt spid="8"/>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organize4results.com/wp-content/uploads/2013/04/People-sitting-at-table-men-shaking-han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69" y="1847089"/>
            <a:ext cx="6835653" cy="445093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r>
              <a:rPr lang="en-US" dirty="0"/>
              <a:t>Objectives:</a:t>
            </a:r>
          </a:p>
        </p:txBody>
      </p:sp>
      <p:sp>
        <p:nvSpPr>
          <p:cNvPr id="2" name="TextBox 1"/>
          <p:cNvSpPr txBox="1"/>
          <p:nvPr/>
        </p:nvSpPr>
        <p:spPr>
          <a:xfrm>
            <a:off x="2791968" y="1143000"/>
            <a:ext cx="6509657" cy="1815882"/>
          </a:xfrm>
          <a:prstGeom prst="rect">
            <a:avLst/>
          </a:prstGeom>
          <a:noFill/>
        </p:spPr>
        <p:txBody>
          <a:bodyPr wrap="square" rtlCol="0">
            <a:spAutoFit/>
          </a:bodyPr>
          <a:lstStyle/>
          <a:p>
            <a:r>
              <a:rPr lang="en-US" sz="3200" dirty="0"/>
              <a:t>By the end of this course, you will be able to:</a:t>
            </a:r>
          </a:p>
          <a:p>
            <a:pPr marL="285750" indent="-285750">
              <a:buFont typeface="Arial" panose="020B0604020202020204" pitchFamily="34" charset="0"/>
              <a:buChar char="•"/>
            </a:pPr>
            <a:r>
              <a:rPr lang="en-US" sz="2400" dirty="0"/>
              <a:t>Determine the appropriate order for professional introductions</a:t>
            </a:r>
          </a:p>
        </p:txBody>
      </p:sp>
    </p:spTree>
    <p:custDataLst>
      <p:tags r:id="rId1"/>
    </p:custDataLst>
    <p:extLst>
      <p:ext uri="{BB962C8B-B14F-4D97-AF65-F5344CB8AC3E}">
        <p14:creationId xmlns:p14="http://schemas.microsoft.com/office/powerpoint/2010/main" val="242400497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2976222" y="1143000"/>
            <a:ext cx="7233441" cy="5495720"/>
          </a:xfrm>
          <a:prstGeom prst="rect">
            <a:avLst/>
          </a:prstGeom>
        </p:spPr>
      </p:pic>
      <p:sp>
        <p:nvSpPr>
          <p:cNvPr id="4" name="Title 3"/>
          <p:cNvSpPr>
            <a:spLocks noGrp="1"/>
          </p:cNvSpPr>
          <p:nvPr>
            <p:ph type="title"/>
          </p:nvPr>
        </p:nvSpPr>
        <p:spPr/>
        <p:txBody>
          <a:bodyPr>
            <a:normAutofit fontScale="90000"/>
          </a:bodyPr>
          <a:lstStyle/>
          <a:p>
            <a:r>
              <a:rPr lang="en-US" dirty="0"/>
              <a:t>Who’s on first?</a:t>
            </a:r>
          </a:p>
        </p:txBody>
      </p:sp>
      <p:sp>
        <p:nvSpPr>
          <p:cNvPr id="17" name="Rectangle 16"/>
          <p:cNvSpPr/>
          <p:nvPr/>
        </p:nvSpPr>
        <p:spPr bwMode="auto">
          <a:xfrm>
            <a:off x="2664958" y="3712043"/>
            <a:ext cx="1774629" cy="1204704"/>
          </a:xfrm>
          <a:prstGeom prst="rect">
            <a:avLst/>
          </a:prstGeom>
          <a:solidFill>
            <a:schemeClr val="accent6">
              <a:lumMod val="40000"/>
              <a:lumOff val="60000"/>
            </a:schemeClr>
          </a:solidFill>
          <a:ln>
            <a:headEnd type="none" w="med" len="med"/>
            <a:tailEnd type="none" w="med" len="med"/>
          </a:ln>
          <a:effectLst>
            <a:outerShdw blurRad="40000" dist="20000" sx="1000" sy="1000" rotWithShape="0">
              <a:srgbClr val="000000"/>
            </a:outerShdw>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p>
            <a:pPr fontAlgn="base">
              <a:spcBef>
                <a:spcPct val="0"/>
              </a:spcBef>
              <a:spcAft>
                <a:spcPct val="0"/>
              </a:spcAft>
            </a:pPr>
            <a:r>
              <a:rPr lang="en-US" sz="1200" b="1" dirty="0">
                <a:solidFill>
                  <a:schemeClr val="tx1">
                    <a:lumMod val="50000"/>
                  </a:schemeClr>
                </a:solidFill>
                <a:latin typeface="Verdana" pitchFamily="34" charset="0"/>
                <a:ea typeface="Verdana" pitchFamily="34" charset="0"/>
                <a:cs typeface="Verdana" pitchFamily="34" charset="0"/>
              </a:rPr>
              <a:t>Official:</a:t>
            </a:r>
            <a:br>
              <a:rPr lang="en-US" sz="1200" dirty="0">
                <a:solidFill>
                  <a:schemeClr val="tx1">
                    <a:lumMod val="50000"/>
                  </a:schemeClr>
                </a:solidFill>
                <a:latin typeface="Verdana" pitchFamily="34" charset="0"/>
                <a:ea typeface="Verdana" pitchFamily="34" charset="0"/>
                <a:cs typeface="Verdana" pitchFamily="34" charset="0"/>
              </a:rPr>
            </a:br>
            <a:r>
              <a:rPr lang="en-US" sz="1200" dirty="0">
                <a:solidFill>
                  <a:schemeClr val="tx1">
                    <a:lumMod val="50000"/>
                  </a:schemeClr>
                </a:solidFill>
                <a:latin typeface="Verdana" pitchFamily="34" charset="0"/>
                <a:ea typeface="Verdana" pitchFamily="34" charset="0"/>
                <a:cs typeface="Verdana" pitchFamily="34" charset="0"/>
              </a:rPr>
              <a:t>If a person is an official or dignitary, he or she should be named first in an introduction.</a:t>
            </a:r>
          </a:p>
          <a:p>
            <a:pPr fontAlgn="base">
              <a:spcBef>
                <a:spcPct val="0"/>
              </a:spcBef>
              <a:spcAft>
                <a:spcPct val="0"/>
              </a:spcAft>
            </a:pPr>
            <a:endParaRPr lang="en-US" sz="1200" dirty="0">
              <a:solidFill>
                <a:schemeClr val="tx1">
                  <a:lumMod val="50000"/>
                </a:schemeClr>
              </a:solidFill>
              <a:latin typeface="Verdana" pitchFamily="34" charset="0"/>
              <a:ea typeface="Verdana" pitchFamily="34" charset="0"/>
              <a:cs typeface="Verdana" pitchFamily="34" charset="0"/>
            </a:endParaRPr>
          </a:p>
          <a:p>
            <a:pPr fontAlgn="base">
              <a:spcBef>
                <a:spcPct val="0"/>
              </a:spcBef>
              <a:spcAft>
                <a:spcPct val="0"/>
              </a:spcAft>
            </a:pPr>
            <a:endParaRPr lang="en-US" sz="1200" dirty="0">
              <a:solidFill>
                <a:schemeClr val="tx1">
                  <a:lumMod val="50000"/>
                </a:schemeClr>
              </a:solidFill>
              <a:latin typeface="Verdana" pitchFamily="34" charset="0"/>
              <a:ea typeface="Verdana" pitchFamily="34" charset="0"/>
              <a:cs typeface="Verdana" pitchFamily="34" charset="0"/>
            </a:endParaRPr>
          </a:p>
        </p:txBody>
      </p:sp>
      <p:sp>
        <p:nvSpPr>
          <p:cNvPr id="18" name="Rectangle 17"/>
          <p:cNvSpPr/>
          <p:nvPr/>
        </p:nvSpPr>
        <p:spPr bwMode="auto">
          <a:xfrm>
            <a:off x="4439587" y="5095686"/>
            <a:ext cx="1774629" cy="1204704"/>
          </a:xfrm>
          <a:prstGeom prst="rect">
            <a:avLst/>
          </a:prstGeom>
          <a:solidFill>
            <a:schemeClr val="accent6">
              <a:lumMod val="40000"/>
              <a:lumOff val="60000"/>
            </a:schemeClr>
          </a:solidFill>
          <a:ln>
            <a:headEnd type="none" w="med" len="med"/>
            <a:tailEnd type="none" w="med" len="med"/>
          </a:ln>
          <a:effectLst>
            <a:outerShdw blurRad="40000" dist="20000" sx="1000" sy="1000" rotWithShape="0">
              <a:srgbClr val="000000"/>
            </a:outerShdw>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p>
            <a:pPr fontAlgn="base">
              <a:spcBef>
                <a:spcPct val="0"/>
              </a:spcBef>
              <a:spcAft>
                <a:spcPct val="0"/>
              </a:spcAft>
            </a:pPr>
            <a:r>
              <a:rPr lang="en-US" sz="1200" b="1" dirty="0">
                <a:solidFill>
                  <a:schemeClr val="tx1">
                    <a:lumMod val="50000"/>
                  </a:schemeClr>
                </a:solidFill>
                <a:latin typeface="Verdana" pitchFamily="34" charset="0"/>
                <a:ea typeface="Verdana" pitchFamily="34" charset="0"/>
                <a:cs typeface="Verdana" pitchFamily="34" charset="0"/>
              </a:rPr>
              <a:t>Guest of Honor:</a:t>
            </a:r>
            <a:br>
              <a:rPr lang="en-US" sz="1200" dirty="0">
                <a:solidFill>
                  <a:schemeClr val="tx1">
                    <a:lumMod val="50000"/>
                  </a:schemeClr>
                </a:solidFill>
                <a:latin typeface="Verdana" pitchFamily="34" charset="0"/>
                <a:ea typeface="Verdana" pitchFamily="34" charset="0"/>
                <a:cs typeface="Verdana" pitchFamily="34" charset="0"/>
              </a:rPr>
            </a:br>
            <a:r>
              <a:rPr lang="en-US" sz="1200" dirty="0">
                <a:solidFill>
                  <a:schemeClr val="tx1">
                    <a:lumMod val="50000"/>
                  </a:schemeClr>
                </a:solidFill>
                <a:latin typeface="Verdana" pitchFamily="34" charset="0"/>
                <a:ea typeface="Verdana" pitchFamily="34" charset="0"/>
                <a:cs typeface="Verdana" pitchFamily="34" charset="0"/>
              </a:rPr>
              <a:t>When at a formal event, the guest of honor should be introduced first.</a:t>
            </a:r>
          </a:p>
          <a:p>
            <a:pPr fontAlgn="base">
              <a:spcBef>
                <a:spcPct val="0"/>
              </a:spcBef>
              <a:spcAft>
                <a:spcPct val="0"/>
              </a:spcAft>
            </a:pPr>
            <a:endParaRPr lang="en-US" sz="1200" dirty="0">
              <a:solidFill>
                <a:schemeClr val="tx1">
                  <a:lumMod val="50000"/>
                </a:schemeClr>
              </a:solidFill>
              <a:latin typeface="Verdana" pitchFamily="34" charset="0"/>
              <a:ea typeface="Verdana" pitchFamily="34" charset="0"/>
              <a:cs typeface="Verdana" pitchFamily="34" charset="0"/>
            </a:endParaRPr>
          </a:p>
          <a:p>
            <a:pPr fontAlgn="base">
              <a:spcBef>
                <a:spcPct val="0"/>
              </a:spcBef>
              <a:spcAft>
                <a:spcPct val="0"/>
              </a:spcAft>
            </a:pPr>
            <a:endParaRPr lang="en-US" sz="1200" dirty="0">
              <a:solidFill>
                <a:schemeClr val="tx1">
                  <a:lumMod val="50000"/>
                </a:schemeClr>
              </a:solidFill>
              <a:latin typeface="Verdana" pitchFamily="34" charset="0"/>
              <a:ea typeface="Verdana" pitchFamily="34" charset="0"/>
              <a:cs typeface="Verdana" pitchFamily="34" charset="0"/>
            </a:endParaRPr>
          </a:p>
        </p:txBody>
      </p:sp>
      <p:sp>
        <p:nvSpPr>
          <p:cNvPr id="19" name="Rectangle 18"/>
          <p:cNvSpPr/>
          <p:nvPr/>
        </p:nvSpPr>
        <p:spPr bwMode="auto">
          <a:xfrm>
            <a:off x="5705627" y="3352800"/>
            <a:ext cx="1774629" cy="1404557"/>
          </a:xfrm>
          <a:prstGeom prst="rect">
            <a:avLst/>
          </a:prstGeom>
          <a:solidFill>
            <a:schemeClr val="accent6">
              <a:lumMod val="40000"/>
              <a:lumOff val="60000"/>
            </a:schemeClr>
          </a:solidFill>
          <a:ln>
            <a:headEnd type="none" w="med" len="med"/>
            <a:tailEnd type="none" w="med" len="med"/>
          </a:ln>
          <a:effectLst>
            <a:outerShdw blurRad="40000" dist="20000" sx="1000" sy="1000" rotWithShape="0">
              <a:srgbClr val="000000"/>
            </a:outerShdw>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p>
            <a:pPr fontAlgn="base">
              <a:spcBef>
                <a:spcPct val="0"/>
              </a:spcBef>
              <a:spcAft>
                <a:spcPct val="0"/>
              </a:spcAft>
            </a:pPr>
            <a:r>
              <a:rPr lang="en-US" sz="1200" b="1" dirty="0">
                <a:solidFill>
                  <a:schemeClr val="tx1">
                    <a:lumMod val="50000"/>
                  </a:schemeClr>
                </a:solidFill>
                <a:latin typeface="Verdana" pitchFamily="34" charset="0"/>
                <a:ea typeface="Verdana" pitchFamily="34" charset="0"/>
                <a:cs typeface="Verdana" pitchFamily="34" charset="0"/>
              </a:rPr>
              <a:t>Senior Title or Rank:</a:t>
            </a:r>
            <a:br>
              <a:rPr lang="en-US" sz="1200" dirty="0">
                <a:solidFill>
                  <a:schemeClr val="tx1">
                    <a:lumMod val="50000"/>
                  </a:schemeClr>
                </a:solidFill>
                <a:latin typeface="Verdana" pitchFamily="34" charset="0"/>
                <a:ea typeface="Verdana" pitchFamily="34" charset="0"/>
                <a:cs typeface="Verdana" pitchFamily="34" charset="0"/>
              </a:rPr>
            </a:br>
            <a:r>
              <a:rPr lang="en-US" sz="1200" dirty="0">
                <a:solidFill>
                  <a:schemeClr val="tx1">
                    <a:lumMod val="50000"/>
                  </a:schemeClr>
                </a:solidFill>
                <a:latin typeface="Verdana" pitchFamily="34" charset="0"/>
                <a:ea typeface="Verdana" pitchFamily="34" charset="0"/>
                <a:cs typeface="Verdana" pitchFamily="34" charset="0"/>
              </a:rPr>
              <a:t>When a person has a senior title or rank to others, that person should be introduced first..</a:t>
            </a:r>
          </a:p>
          <a:p>
            <a:pPr fontAlgn="base">
              <a:spcBef>
                <a:spcPct val="0"/>
              </a:spcBef>
              <a:spcAft>
                <a:spcPct val="0"/>
              </a:spcAft>
            </a:pPr>
            <a:endParaRPr lang="en-US" sz="1200" dirty="0">
              <a:solidFill>
                <a:schemeClr val="tx1">
                  <a:lumMod val="50000"/>
                </a:schemeClr>
              </a:solidFill>
              <a:latin typeface="Verdana" pitchFamily="34" charset="0"/>
              <a:ea typeface="Verdana" pitchFamily="34" charset="0"/>
              <a:cs typeface="Verdana" pitchFamily="34" charset="0"/>
            </a:endParaRPr>
          </a:p>
          <a:p>
            <a:pPr fontAlgn="base">
              <a:spcBef>
                <a:spcPct val="0"/>
              </a:spcBef>
              <a:spcAft>
                <a:spcPct val="0"/>
              </a:spcAft>
            </a:pPr>
            <a:endParaRPr lang="en-US" sz="1200" dirty="0">
              <a:solidFill>
                <a:schemeClr val="tx1">
                  <a:lumMod val="50000"/>
                </a:schemeClr>
              </a:solidFill>
              <a:latin typeface="Verdana" pitchFamily="34" charset="0"/>
              <a:ea typeface="Verdana" pitchFamily="34" charset="0"/>
              <a:cs typeface="Verdana" pitchFamily="34" charset="0"/>
            </a:endParaRPr>
          </a:p>
        </p:txBody>
      </p:sp>
      <p:sp>
        <p:nvSpPr>
          <p:cNvPr id="20" name="Rectangle 19"/>
          <p:cNvSpPr/>
          <p:nvPr/>
        </p:nvSpPr>
        <p:spPr bwMode="auto">
          <a:xfrm>
            <a:off x="6525480" y="5095686"/>
            <a:ext cx="2633510" cy="1410045"/>
          </a:xfrm>
          <a:prstGeom prst="rect">
            <a:avLst/>
          </a:prstGeom>
          <a:solidFill>
            <a:schemeClr val="accent6">
              <a:lumMod val="40000"/>
              <a:lumOff val="60000"/>
            </a:schemeClr>
          </a:solidFill>
          <a:ln>
            <a:headEnd type="none" w="med" len="med"/>
            <a:tailEnd type="none" w="med" len="med"/>
          </a:ln>
          <a:effectLst>
            <a:outerShdw blurRad="40000" dist="20000" sx="1000" sy="1000" rotWithShape="0">
              <a:srgbClr val="000000"/>
            </a:outerShdw>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p>
            <a:pPr fontAlgn="base">
              <a:spcBef>
                <a:spcPct val="0"/>
              </a:spcBef>
              <a:spcAft>
                <a:spcPct val="0"/>
              </a:spcAft>
            </a:pPr>
            <a:r>
              <a:rPr lang="en-US" sz="1200" b="1" dirty="0">
                <a:solidFill>
                  <a:schemeClr val="tx1">
                    <a:lumMod val="50000"/>
                  </a:schemeClr>
                </a:solidFill>
                <a:latin typeface="Verdana" pitchFamily="34" charset="0"/>
                <a:ea typeface="Verdana" pitchFamily="34" charset="0"/>
                <a:cs typeface="Verdana" pitchFamily="34" charset="0"/>
              </a:rPr>
              <a:t>Client/Colleague From Another Company:</a:t>
            </a:r>
            <a:br>
              <a:rPr lang="en-US" sz="1200" dirty="0">
                <a:solidFill>
                  <a:schemeClr val="tx1">
                    <a:lumMod val="50000"/>
                  </a:schemeClr>
                </a:solidFill>
                <a:latin typeface="Verdana" pitchFamily="34" charset="0"/>
                <a:ea typeface="Verdana" pitchFamily="34" charset="0"/>
                <a:cs typeface="Verdana" pitchFamily="34" charset="0"/>
              </a:rPr>
            </a:br>
            <a:r>
              <a:rPr lang="en-US" sz="1200" dirty="0">
                <a:solidFill>
                  <a:schemeClr val="tx1">
                    <a:lumMod val="50000"/>
                  </a:schemeClr>
                </a:solidFill>
                <a:latin typeface="Verdana" pitchFamily="34" charset="0"/>
                <a:ea typeface="Verdana" pitchFamily="34" charset="0"/>
                <a:cs typeface="Verdana" pitchFamily="34" charset="0"/>
              </a:rPr>
              <a:t>When introducing someone from your organization to a client or colleague from another company, introduce the client/colleague first.</a:t>
            </a:r>
          </a:p>
          <a:p>
            <a:pPr fontAlgn="base">
              <a:spcBef>
                <a:spcPct val="0"/>
              </a:spcBef>
              <a:spcAft>
                <a:spcPct val="0"/>
              </a:spcAft>
            </a:pPr>
            <a:endParaRPr lang="en-US" sz="1200" dirty="0">
              <a:solidFill>
                <a:schemeClr val="tx1">
                  <a:lumMod val="50000"/>
                </a:schemeClr>
              </a:solidFill>
              <a:latin typeface="Verdana" pitchFamily="34" charset="0"/>
              <a:ea typeface="Verdana" pitchFamily="34" charset="0"/>
              <a:cs typeface="Verdana" pitchFamily="34" charset="0"/>
            </a:endParaRPr>
          </a:p>
          <a:p>
            <a:pPr fontAlgn="base">
              <a:spcBef>
                <a:spcPct val="0"/>
              </a:spcBef>
              <a:spcAft>
                <a:spcPct val="0"/>
              </a:spcAft>
            </a:pPr>
            <a:endParaRPr lang="en-US" sz="1200" dirty="0">
              <a:solidFill>
                <a:schemeClr val="tx1">
                  <a:lumMod val="50000"/>
                </a:schemeClr>
              </a:solidFill>
              <a:latin typeface="Verdana" pitchFamily="34" charset="0"/>
              <a:ea typeface="Verdana" pitchFamily="34" charset="0"/>
              <a:cs typeface="Verdana" pitchFamily="34" charset="0"/>
            </a:endParaRPr>
          </a:p>
        </p:txBody>
      </p:sp>
      <p:sp>
        <p:nvSpPr>
          <p:cNvPr id="21" name="Rectangle 20"/>
          <p:cNvSpPr/>
          <p:nvPr/>
        </p:nvSpPr>
        <p:spPr bwMode="auto">
          <a:xfrm>
            <a:off x="8690910" y="3552653"/>
            <a:ext cx="1774629" cy="1204704"/>
          </a:xfrm>
          <a:prstGeom prst="rect">
            <a:avLst/>
          </a:prstGeom>
          <a:solidFill>
            <a:schemeClr val="accent6">
              <a:lumMod val="40000"/>
              <a:lumOff val="60000"/>
            </a:schemeClr>
          </a:solidFill>
          <a:ln>
            <a:headEnd type="none" w="med" len="med"/>
            <a:tailEnd type="none" w="med" len="med"/>
          </a:ln>
          <a:effectLst>
            <a:outerShdw blurRad="40000" dist="20000" sx="1000" sy="1000" rotWithShape="0">
              <a:srgbClr val="000000"/>
            </a:outerShdw>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p>
            <a:pPr fontAlgn="base">
              <a:spcBef>
                <a:spcPct val="0"/>
              </a:spcBef>
              <a:spcAft>
                <a:spcPct val="0"/>
              </a:spcAft>
            </a:pPr>
            <a:r>
              <a:rPr lang="en-US" sz="1200" b="1" dirty="0">
                <a:solidFill>
                  <a:schemeClr val="tx1">
                    <a:lumMod val="50000"/>
                  </a:schemeClr>
                </a:solidFill>
                <a:latin typeface="Verdana" pitchFamily="34" charset="0"/>
                <a:ea typeface="Verdana" pitchFamily="34" charset="0"/>
                <a:cs typeface="Verdana" pitchFamily="34" charset="0"/>
              </a:rPr>
              <a:t>Older Individual:</a:t>
            </a:r>
            <a:br>
              <a:rPr lang="en-US" sz="1200" dirty="0">
                <a:solidFill>
                  <a:schemeClr val="tx1">
                    <a:lumMod val="50000"/>
                  </a:schemeClr>
                </a:solidFill>
                <a:latin typeface="Verdana" pitchFamily="34" charset="0"/>
                <a:ea typeface="Verdana" pitchFamily="34" charset="0"/>
                <a:cs typeface="Verdana" pitchFamily="34" charset="0"/>
              </a:rPr>
            </a:br>
            <a:r>
              <a:rPr lang="en-US" sz="1200" dirty="0">
                <a:solidFill>
                  <a:schemeClr val="tx1">
                    <a:lumMod val="50000"/>
                  </a:schemeClr>
                </a:solidFill>
                <a:latin typeface="Verdana" pitchFamily="34" charset="0"/>
                <a:ea typeface="Verdana" pitchFamily="34" charset="0"/>
                <a:cs typeface="Verdana" pitchFamily="34" charset="0"/>
              </a:rPr>
              <a:t>When introducing two people, introduce the older of the two first, </a:t>
            </a:r>
            <a:r>
              <a:rPr lang="en-US" sz="1200" i="1" dirty="0">
                <a:solidFill>
                  <a:schemeClr val="tx1">
                    <a:lumMod val="50000"/>
                  </a:schemeClr>
                </a:solidFill>
                <a:latin typeface="Verdana" pitchFamily="34" charset="0"/>
                <a:ea typeface="Verdana" pitchFamily="34" charset="0"/>
                <a:cs typeface="Verdana" pitchFamily="34" charset="0"/>
              </a:rPr>
              <a:t>if age is known</a:t>
            </a:r>
            <a:r>
              <a:rPr lang="en-US" sz="1200" dirty="0">
                <a:solidFill>
                  <a:schemeClr val="tx1">
                    <a:lumMod val="50000"/>
                  </a:schemeClr>
                </a:solidFill>
                <a:latin typeface="Verdana" pitchFamily="34" charset="0"/>
                <a:ea typeface="Verdana" pitchFamily="34" charset="0"/>
                <a:cs typeface="Verdana" pitchFamily="34" charset="0"/>
              </a:rPr>
              <a:t>.</a:t>
            </a:r>
          </a:p>
          <a:p>
            <a:pPr fontAlgn="base">
              <a:spcBef>
                <a:spcPct val="0"/>
              </a:spcBef>
              <a:spcAft>
                <a:spcPct val="0"/>
              </a:spcAft>
            </a:pPr>
            <a:endParaRPr lang="en-US" sz="1200" dirty="0">
              <a:solidFill>
                <a:schemeClr val="tx1">
                  <a:lumMod val="50000"/>
                </a:schemeClr>
              </a:solidFill>
              <a:latin typeface="Verdana" pitchFamily="34" charset="0"/>
              <a:ea typeface="Verdana" pitchFamily="34" charset="0"/>
              <a:cs typeface="Verdana" pitchFamily="34" charset="0"/>
            </a:endParaRPr>
          </a:p>
          <a:p>
            <a:pPr fontAlgn="base">
              <a:spcBef>
                <a:spcPct val="0"/>
              </a:spcBef>
              <a:spcAft>
                <a:spcPct val="0"/>
              </a:spcAft>
            </a:pPr>
            <a:endParaRPr lang="en-US" sz="1200" dirty="0">
              <a:solidFill>
                <a:schemeClr val="tx1">
                  <a:lumMod val="50000"/>
                </a:schemeClr>
              </a:solidFill>
              <a:latin typeface="Verdana" pitchFamily="34" charset="0"/>
              <a:ea typeface="Verdana" pitchFamily="34" charset="0"/>
              <a:cs typeface="Verdana" pitchFamily="34" charset="0"/>
            </a:endParaRPr>
          </a:p>
        </p:txBody>
      </p:sp>
      <p:cxnSp>
        <p:nvCxnSpPr>
          <p:cNvPr id="22" name="Straight Arrow Connector 21"/>
          <p:cNvCxnSpPr/>
          <p:nvPr/>
        </p:nvCxnSpPr>
        <p:spPr>
          <a:xfrm flipV="1">
            <a:off x="5418251" y="2774579"/>
            <a:ext cx="27206" cy="2308223"/>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a:xfrm flipV="1">
            <a:off x="7914127" y="2804251"/>
            <a:ext cx="39750" cy="2269138"/>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0" name="Elbow Connector 29"/>
          <p:cNvCxnSpPr/>
          <p:nvPr/>
        </p:nvCxnSpPr>
        <p:spPr>
          <a:xfrm rot="5400000" flipH="1" flipV="1">
            <a:off x="3368694" y="2739501"/>
            <a:ext cx="1053117" cy="891967"/>
          </a:xfrm>
          <a:prstGeom prst="bentConnector3">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1" name="Elbow Connector 30"/>
          <p:cNvCxnSpPr/>
          <p:nvPr/>
        </p:nvCxnSpPr>
        <p:spPr>
          <a:xfrm rot="16200000" flipV="1">
            <a:off x="8882925" y="2757679"/>
            <a:ext cx="913084" cy="701245"/>
          </a:xfrm>
          <a:prstGeom prst="bentConnector3">
            <a:avLst>
              <a:gd name="adj1" fmla="val 50000"/>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7" name="Elbow Connector 36"/>
          <p:cNvCxnSpPr/>
          <p:nvPr/>
        </p:nvCxnSpPr>
        <p:spPr>
          <a:xfrm rot="16200000" flipV="1">
            <a:off x="6476737" y="2587908"/>
            <a:ext cx="1057066" cy="432771"/>
          </a:xfrm>
          <a:prstGeom prst="bentConnector3">
            <a:avLst>
              <a:gd name="adj1" fmla="val 64201"/>
            </a:avLst>
          </a:prstGeom>
          <a:ln w="38100">
            <a:tailEnd type="triangle"/>
          </a:ln>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308026072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Knowledge Check</a:t>
            </a:r>
          </a:p>
        </p:txBody>
      </p:sp>
      <p:pic>
        <p:nvPicPr>
          <p:cNvPr id="2052" name="Picture 4" descr="http://srkheadshotday.com/wp-content/uploads/Sonya_Dreizler_Headshot_S3709_Crop32-760x507.jpg"/>
          <p:cNvPicPr>
            <a:picLocks noChangeAspect="1" noChangeArrowheads="1"/>
          </p:cNvPicPr>
          <p:nvPr/>
        </p:nvPicPr>
        <p:blipFill rotWithShape="1">
          <a:blip r:embed="rId4">
            <a:extLst>
              <a:ext uri="{28A0092B-C50C-407E-A947-70E740481C1C}">
                <a14:useLocalDpi xmlns:a14="http://schemas.microsoft.com/office/drawing/2010/main" val="0"/>
              </a:ext>
            </a:extLst>
          </a:blip>
          <a:srcRect l="16339"/>
          <a:stretch/>
        </p:blipFill>
        <p:spPr bwMode="auto">
          <a:xfrm>
            <a:off x="1883664" y="2443659"/>
            <a:ext cx="2944369" cy="23477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orporateheadshotsla.com/wp-content/uploads/2014/02/Beverly-Hills-Headshot.jpg"/>
          <p:cNvPicPr>
            <a:picLocks noChangeAspect="1" noChangeArrowheads="1"/>
          </p:cNvPicPr>
          <p:nvPr/>
        </p:nvPicPr>
        <p:blipFill rotWithShape="1">
          <a:blip r:embed="rId5">
            <a:extLst>
              <a:ext uri="{28A0092B-C50C-407E-A947-70E740481C1C}">
                <a14:useLocalDpi xmlns:a14="http://schemas.microsoft.com/office/drawing/2010/main" val="0"/>
              </a:ext>
            </a:extLst>
          </a:blip>
          <a:srcRect r="26696"/>
          <a:stretch/>
        </p:blipFill>
        <p:spPr bwMode="auto">
          <a:xfrm>
            <a:off x="7296911" y="2436077"/>
            <a:ext cx="2944369" cy="23462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83664" y="4791456"/>
            <a:ext cx="2944369" cy="1627632"/>
          </a:xfrm>
          <a:prstGeom prst="rect">
            <a:avLst/>
          </a:prstGeom>
          <a:solidFill>
            <a:schemeClr val="accent6"/>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Susan.</a:t>
            </a:r>
          </a:p>
          <a:p>
            <a:pPr algn="ctr"/>
            <a:r>
              <a:rPr lang="en-US" dirty="0"/>
              <a:t> She is the Vice President of Marketing at your company. She will be acting as  a point of contact on your project.</a:t>
            </a:r>
          </a:p>
        </p:txBody>
      </p:sp>
      <p:sp>
        <p:nvSpPr>
          <p:cNvPr id="9" name="Rectangle 8"/>
          <p:cNvSpPr/>
          <p:nvPr/>
        </p:nvSpPr>
        <p:spPr>
          <a:xfrm>
            <a:off x="7296912" y="4791456"/>
            <a:ext cx="2944369" cy="1627632"/>
          </a:xfrm>
          <a:prstGeom prst="rect">
            <a:avLst/>
          </a:prstGeom>
          <a:solidFill>
            <a:schemeClr val="accent6"/>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Todd. </a:t>
            </a:r>
          </a:p>
          <a:p>
            <a:pPr algn="ctr"/>
            <a:r>
              <a:rPr lang="en-US" dirty="0"/>
              <a:t>He works in your department and will be assisting you on a project where you collaborate with the Marketing Vice President.</a:t>
            </a:r>
          </a:p>
        </p:txBody>
      </p:sp>
      <p:sp>
        <p:nvSpPr>
          <p:cNvPr id="6" name="TextBox 5"/>
          <p:cNvSpPr txBox="1"/>
          <p:nvPr/>
        </p:nvSpPr>
        <p:spPr>
          <a:xfrm>
            <a:off x="1883664" y="1143000"/>
            <a:ext cx="8357617" cy="1015663"/>
          </a:xfrm>
          <a:prstGeom prst="rect">
            <a:avLst/>
          </a:prstGeom>
          <a:noFill/>
        </p:spPr>
        <p:txBody>
          <a:bodyPr wrap="square" rtlCol="0">
            <a:spAutoFit/>
          </a:bodyPr>
          <a:lstStyle/>
          <a:p>
            <a:r>
              <a:rPr lang="en-US" sz="2000" b="1" dirty="0">
                <a:solidFill>
                  <a:srgbClr val="B71E42"/>
                </a:solidFill>
              </a:rPr>
              <a:t>Susan should be introduced first.</a:t>
            </a:r>
          </a:p>
          <a:p>
            <a:r>
              <a:rPr lang="en-US" sz="2000" b="1" dirty="0">
                <a:solidFill>
                  <a:srgbClr val="B71E42"/>
                </a:solidFill>
              </a:rPr>
              <a:t> As the Vice President of your company, she is the senior executive and should be named first.</a:t>
            </a:r>
          </a:p>
        </p:txBody>
      </p:sp>
    </p:spTree>
    <p:custDataLst>
      <p:tags r:id="rId1"/>
    </p:custDataLst>
    <p:extLst>
      <p:ext uri="{BB962C8B-B14F-4D97-AF65-F5344CB8AC3E}">
        <p14:creationId xmlns:p14="http://schemas.microsoft.com/office/powerpoint/2010/main" val="113678037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dallasheadshots.com/2011%20Recent%20Headshots/dallas-professional-men%27s-headshots-82211.jpg"/>
          <p:cNvPicPr>
            <a:picLocks noChangeAspect="1" noChangeArrowheads="1"/>
          </p:cNvPicPr>
          <p:nvPr/>
        </p:nvPicPr>
        <p:blipFill rotWithShape="1">
          <a:blip r:embed="rId4">
            <a:extLst>
              <a:ext uri="{28A0092B-C50C-407E-A947-70E740481C1C}">
                <a14:useLocalDpi xmlns:a14="http://schemas.microsoft.com/office/drawing/2010/main" val="0"/>
              </a:ext>
            </a:extLst>
          </a:blip>
          <a:srcRect l="26653" t="2021" r="26557" b="6253"/>
          <a:stretch/>
        </p:blipFill>
        <p:spPr bwMode="auto">
          <a:xfrm>
            <a:off x="7381792" y="2111187"/>
            <a:ext cx="2268175" cy="333487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r>
              <a:rPr lang="en-US" dirty="0"/>
              <a:t>Knowledge Check</a:t>
            </a:r>
          </a:p>
        </p:txBody>
      </p:sp>
      <p:pic>
        <p:nvPicPr>
          <p:cNvPr id="4098" name="Picture 2" descr="http://www.daviddanielsphotography.com/wp-content/uploads/2013/03/jay-professional-headshots-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8728" y="2111187"/>
            <a:ext cx="2205318" cy="33079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39202" y="4759720"/>
            <a:ext cx="2944369" cy="1627632"/>
          </a:xfrm>
          <a:prstGeom prst="rect">
            <a:avLst/>
          </a:prstGeom>
          <a:solidFill>
            <a:schemeClr val="accent6"/>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Jim. </a:t>
            </a:r>
          </a:p>
          <a:p>
            <a:pPr algn="ctr"/>
            <a:r>
              <a:rPr lang="en-US" dirty="0"/>
              <a:t>Jim is a new member to your team. He joined your company last month. You are acting as his mentor.</a:t>
            </a:r>
          </a:p>
        </p:txBody>
      </p:sp>
      <p:sp>
        <p:nvSpPr>
          <p:cNvPr id="8" name="Rectangle 7"/>
          <p:cNvSpPr/>
          <p:nvPr/>
        </p:nvSpPr>
        <p:spPr>
          <a:xfrm>
            <a:off x="7043694" y="4759720"/>
            <a:ext cx="2944369" cy="1627632"/>
          </a:xfrm>
          <a:prstGeom prst="rect">
            <a:avLst/>
          </a:prstGeom>
          <a:solidFill>
            <a:schemeClr val="accent6"/>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Sam.</a:t>
            </a:r>
          </a:p>
          <a:p>
            <a:pPr algn="ctr"/>
            <a:r>
              <a:rPr lang="en-US" dirty="0"/>
              <a:t> Sam is attending a retirement party, held in his honor, to celebrate 45 years of service at your company.</a:t>
            </a:r>
          </a:p>
        </p:txBody>
      </p:sp>
      <p:sp>
        <p:nvSpPr>
          <p:cNvPr id="9" name="TextBox 8"/>
          <p:cNvSpPr txBox="1"/>
          <p:nvPr/>
        </p:nvSpPr>
        <p:spPr>
          <a:xfrm>
            <a:off x="1883664" y="1389260"/>
            <a:ext cx="8357617" cy="400110"/>
          </a:xfrm>
          <a:prstGeom prst="rect">
            <a:avLst/>
          </a:prstGeom>
          <a:noFill/>
        </p:spPr>
        <p:txBody>
          <a:bodyPr wrap="square" rtlCol="0">
            <a:spAutoFit/>
          </a:bodyPr>
          <a:lstStyle/>
          <a:p>
            <a:r>
              <a:rPr lang="en-US" sz="2000" b="1" dirty="0">
                <a:solidFill>
                  <a:srgbClr val="B71E42"/>
                </a:solidFill>
              </a:rPr>
              <a:t>Sam, as the guest of honor, should be named first in introductions.</a:t>
            </a:r>
          </a:p>
        </p:txBody>
      </p:sp>
    </p:spTree>
    <p:custDataLst>
      <p:tags r:id="rId1"/>
    </p:custDataLst>
    <p:extLst>
      <p:ext uri="{BB962C8B-B14F-4D97-AF65-F5344CB8AC3E}">
        <p14:creationId xmlns:p14="http://schemas.microsoft.com/office/powerpoint/2010/main" val="24892224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Summary</a:t>
            </a:r>
          </a:p>
        </p:txBody>
      </p:sp>
      <p:pic>
        <p:nvPicPr>
          <p:cNvPr id="5122" name="Picture 2" descr="http://media-cache-ak0.pinimg.com/736x/d1/6a/90/d16a90ab7c0aa99cc049365b504536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9700" y="1545770"/>
            <a:ext cx="7423226" cy="44902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197104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127</TotalTime>
  <Words>932</Words>
  <Application>Microsoft Office PowerPoint</Application>
  <PresentationFormat>Widescreen</PresentationFormat>
  <Paragraphs>121</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Gill Sans MT</vt:lpstr>
      <vt:lpstr>Verdana</vt:lpstr>
      <vt:lpstr>Gallery</vt:lpstr>
      <vt:lpstr>Seven Seconds to Success</vt:lpstr>
      <vt:lpstr>Course Introduction</vt:lpstr>
      <vt:lpstr>Objectives:</vt:lpstr>
      <vt:lpstr>Who’s on first?</vt:lpstr>
      <vt:lpstr>Knowledge Check</vt:lpstr>
      <vt:lpstr>Knowledge Check</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 Seconds to Success</dc:title>
  <dc:creator>LONG  ANGELA</dc:creator>
  <cp:lastModifiedBy>LONG  ANGELA</cp:lastModifiedBy>
  <cp:revision>19</cp:revision>
  <dcterms:created xsi:type="dcterms:W3CDTF">2016-09-14T11:42:15Z</dcterms:created>
  <dcterms:modified xsi:type="dcterms:W3CDTF">2016-09-14T13:50:12Z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9EE92240-14B5-4FE1-B0CF-7BA6ABE34D3A</vt:lpwstr>
  </property>
  <property fmtid="{D5CDD505-2E9C-101B-9397-08002B2CF9AE}" pid="3" name="ArticulatePath">
    <vt:lpwstr>Presentation1</vt:lpwstr>
  </property>
</Properties>
</file>