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2"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0F1E3"/>
    <a:srgbClr val="EAEBD9"/>
    <a:srgbClr val="B2B2B2"/>
    <a:srgbClr val="993300"/>
    <a:srgbClr val="E2553E"/>
    <a:srgbClr val="E9171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D75604C-62B7-440B-A8EB-242358B6427D}" type="datetimeFigureOut">
              <a:rPr lang="en-US" smtClean="0"/>
              <a:pPr/>
              <a:t>1/9/2016</a:t>
            </a:fld>
            <a:endParaRPr lang="en-US"/>
          </a:p>
        </p:txBody>
      </p:sp>
      <p:sp>
        <p:nvSpPr>
          <p:cNvPr id="8" name="Slide Number Placeholder 7"/>
          <p:cNvSpPr>
            <a:spLocks noGrp="1"/>
          </p:cNvSpPr>
          <p:nvPr>
            <p:ph type="sldNum" sz="quarter" idx="11"/>
          </p:nvPr>
        </p:nvSpPr>
        <p:spPr/>
        <p:txBody>
          <a:bodyPr/>
          <a:lstStyle/>
          <a:p>
            <a:fld id="{FB5C5404-9751-44EE-A1E1-1C3947988DA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604C-62B7-440B-A8EB-242358B6427D}"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5404-9751-44EE-A1E1-1C3947988D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604C-62B7-440B-A8EB-242358B6427D}"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5404-9751-44EE-A1E1-1C3947988D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D75604C-62B7-440B-A8EB-242358B6427D}"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5404-9751-44EE-A1E1-1C3947988DA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604C-62B7-440B-A8EB-242358B6427D}"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5404-9751-44EE-A1E1-1C3947988DA5}"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2D75604C-62B7-440B-A8EB-242358B6427D}" type="datetimeFigureOut">
              <a:rPr lang="en-US" smtClean="0"/>
              <a:pPr/>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C5404-9751-44EE-A1E1-1C3947988DA5}"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D75604C-62B7-440B-A8EB-242358B6427D}" type="datetimeFigureOut">
              <a:rPr lang="en-US" smtClean="0"/>
              <a:pPr/>
              <a:t>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5C5404-9751-44EE-A1E1-1C3947988DA5}"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75604C-62B7-440B-A8EB-242358B6427D}" type="datetimeFigureOut">
              <a:rPr lang="en-US" smtClean="0"/>
              <a:pPr/>
              <a:t>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5C5404-9751-44EE-A1E1-1C3947988DA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604C-62B7-440B-A8EB-242358B6427D}" type="datetimeFigureOut">
              <a:rPr lang="en-US" smtClean="0"/>
              <a:pPr/>
              <a:t>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5C5404-9751-44EE-A1E1-1C3947988D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604C-62B7-440B-A8EB-242358B6427D}" type="datetimeFigureOut">
              <a:rPr lang="en-US" smtClean="0"/>
              <a:pPr/>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C5404-9751-44EE-A1E1-1C3947988DA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604C-62B7-440B-A8EB-242358B6427D}" type="datetimeFigureOut">
              <a:rPr lang="en-US" smtClean="0"/>
              <a:pPr/>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C5404-9751-44EE-A1E1-1C3947988DA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D75604C-62B7-440B-A8EB-242358B6427D}" type="datetimeFigureOut">
              <a:rPr lang="en-US" smtClean="0"/>
              <a:pPr/>
              <a:t>1/9/2016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B5C5404-9751-44EE-A1E1-1C3947988DA5}"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wmf"/><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F1E3"/>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9199" y="685800"/>
            <a:ext cx="4109663" cy="61722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04800" y="0"/>
            <a:ext cx="5943600" cy="6858000"/>
          </a:xfrm>
          <a:prstGeom prst="rect">
            <a:avLst/>
          </a:prstGeom>
        </p:spPr>
      </p:pic>
      <p:sp>
        <p:nvSpPr>
          <p:cNvPr id="7" name="TextBox 6"/>
          <p:cNvSpPr txBox="1"/>
          <p:nvPr/>
        </p:nvSpPr>
        <p:spPr>
          <a:xfrm>
            <a:off x="304800" y="457200"/>
            <a:ext cx="5943600" cy="1323439"/>
          </a:xfrm>
          <a:prstGeom prst="rect">
            <a:avLst/>
          </a:prstGeom>
          <a:solidFill>
            <a:srgbClr val="B2B2B2"/>
          </a:solidFill>
        </p:spPr>
        <p:txBody>
          <a:bodyPr wrap="square" rtlCol="0">
            <a:spAutoFit/>
          </a:bodyPr>
          <a:lstStyle/>
          <a:p>
            <a:pPr algn="ctr"/>
            <a:r>
              <a:rPr lang="en-US" sz="4000" dirty="0" smtClean="0">
                <a:ln>
                  <a:solidFill>
                    <a:schemeClr val="bg2">
                      <a:lumMod val="25000"/>
                    </a:schemeClr>
                  </a:solidFill>
                </a:ln>
                <a:solidFill>
                  <a:srgbClr val="F0F1E3"/>
                </a:solidFill>
                <a:latin typeface="Copperplate Gothic Bold" panose="020E0705020206020404" pitchFamily="34" charset="0"/>
              </a:rPr>
              <a:t>The Low-Down on Ladder Safety:</a:t>
            </a:r>
            <a:endParaRPr lang="en-US" sz="4000" dirty="0">
              <a:ln>
                <a:solidFill>
                  <a:schemeClr val="bg2">
                    <a:lumMod val="25000"/>
                  </a:schemeClr>
                </a:solidFill>
              </a:ln>
              <a:solidFill>
                <a:srgbClr val="F0F1E3"/>
              </a:solidFill>
              <a:latin typeface="Copperplate Gothic Bold" panose="020E0705020206020404" pitchFamily="34" charset="0"/>
            </a:endParaRPr>
          </a:p>
        </p:txBody>
      </p:sp>
      <p:sp>
        <p:nvSpPr>
          <p:cNvPr id="8" name="TextBox 7"/>
          <p:cNvSpPr txBox="1"/>
          <p:nvPr/>
        </p:nvSpPr>
        <p:spPr>
          <a:xfrm>
            <a:off x="304800" y="5029199"/>
            <a:ext cx="5943600" cy="1200329"/>
          </a:xfrm>
          <a:prstGeom prst="rect">
            <a:avLst/>
          </a:prstGeom>
          <a:solidFill>
            <a:srgbClr val="B2B2B2"/>
          </a:solidFill>
        </p:spPr>
        <p:txBody>
          <a:bodyPr wrap="square" rtlCol="0">
            <a:spAutoFit/>
          </a:bodyPr>
          <a:lstStyle/>
          <a:p>
            <a:pPr algn="ctr"/>
            <a:r>
              <a:rPr lang="en-US" sz="2400" dirty="0" smtClean="0">
                <a:ln>
                  <a:solidFill>
                    <a:schemeClr val="bg2">
                      <a:lumMod val="25000"/>
                    </a:schemeClr>
                  </a:solidFill>
                </a:ln>
                <a:solidFill>
                  <a:srgbClr val="F0F1E3"/>
                </a:solidFill>
                <a:latin typeface="Copperplate Gothic Bold" panose="020E0705020206020404" pitchFamily="34" charset="0"/>
              </a:rPr>
              <a:t>A guide to proper portable ladder selection, use, &amp; regulatory compliance</a:t>
            </a:r>
            <a:endParaRPr lang="en-US" sz="2400" dirty="0">
              <a:ln>
                <a:solidFill>
                  <a:schemeClr val="bg2">
                    <a:lumMod val="25000"/>
                  </a:schemeClr>
                </a:solidFill>
              </a:ln>
              <a:solidFill>
                <a:srgbClr val="F0F1E3"/>
              </a:solidFill>
              <a:latin typeface="Copperplate Gothic Bold" panose="020E0705020206020404" pitchFamily="34" charset="0"/>
            </a:endParaRPr>
          </a:p>
        </p:txBody>
      </p:sp>
    </p:spTree>
    <p:extLst>
      <p:ext uri="{BB962C8B-B14F-4D97-AF65-F5344CB8AC3E}">
        <p14:creationId xmlns:p14="http://schemas.microsoft.com/office/powerpoint/2010/main" xmlns="" val="2577038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referRelativeResize="0">
            <a:picLocks/>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57200" y="622012"/>
            <a:ext cx="8229600" cy="707886"/>
          </a:xfrm>
          <a:prstGeom prst="rect">
            <a:avLst/>
          </a:prstGeom>
          <a:solidFill>
            <a:srgbClr val="B2B2B2"/>
          </a:solidFill>
        </p:spPr>
        <p:txBody>
          <a:bodyPr wrap="square" rtlCol="0">
            <a:spAutoFit/>
          </a:bodyPr>
          <a:lstStyle/>
          <a:p>
            <a:pPr algn="ctr"/>
            <a:r>
              <a:rPr lang="en-US" sz="4000" dirty="0" smtClean="0">
                <a:ln>
                  <a:solidFill>
                    <a:schemeClr val="bg2">
                      <a:lumMod val="25000"/>
                    </a:schemeClr>
                  </a:solidFill>
                </a:ln>
                <a:solidFill>
                  <a:srgbClr val="F0F1E3"/>
                </a:solidFill>
                <a:latin typeface="Copperplate Gothic Bold" panose="020E0705020206020404" pitchFamily="34" charset="0"/>
              </a:rPr>
              <a:t>Knowledge Check</a:t>
            </a:r>
            <a:endParaRPr lang="en-US" sz="4000" dirty="0">
              <a:ln>
                <a:solidFill>
                  <a:schemeClr val="bg2">
                    <a:lumMod val="25000"/>
                  </a:schemeClr>
                </a:solidFill>
              </a:ln>
              <a:solidFill>
                <a:srgbClr val="F0F1E3"/>
              </a:solidFill>
              <a:latin typeface="Copperplate Gothic Bold" panose="020E0705020206020404" pitchFamily="34" charset="0"/>
            </a:endParaRPr>
          </a:p>
        </p:txBody>
      </p:sp>
      <p:sp>
        <p:nvSpPr>
          <p:cNvPr id="2" name="TextBox 1"/>
          <p:cNvSpPr txBox="1"/>
          <p:nvPr/>
        </p:nvSpPr>
        <p:spPr>
          <a:xfrm>
            <a:off x="838200" y="2057400"/>
            <a:ext cx="7391400" cy="4247317"/>
          </a:xfrm>
          <a:prstGeom prst="rect">
            <a:avLst/>
          </a:prstGeom>
          <a:noFill/>
        </p:spPr>
        <p:txBody>
          <a:bodyPr wrap="square" rtlCol="0">
            <a:spAutoFit/>
          </a:bodyPr>
          <a:lstStyle/>
          <a:p>
            <a:pPr marL="285750" indent="-285750">
              <a:buClr>
                <a:srgbClr val="800000"/>
              </a:buClr>
              <a:buFont typeface="Wingdings" panose="05000000000000000000" pitchFamily="2" charset="2"/>
              <a:buChar char="q"/>
            </a:pPr>
            <a:r>
              <a:rPr lang="en-US" dirty="0" smtClean="0">
                <a:solidFill>
                  <a:schemeClr val="tx1">
                    <a:lumMod val="65000"/>
                    <a:lumOff val="35000"/>
                  </a:schemeClr>
                </a:solidFill>
              </a:rPr>
              <a:t>What are two agencies responsible for regulating occupational safety &amp; implementing standards, including those for ladder safety?</a:t>
            </a:r>
          </a:p>
          <a:p>
            <a:pPr marL="285750" indent="-285750">
              <a:buClr>
                <a:srgbClr val="800000"/>
              </a:buClr>
              <a:buFont typeface="Wingdings" panose="05000000000000000000" pitchFamily="2" charset="2"/>
              <a:buChar char="q"/>
            </a:pPr>
            <a:r>
              <a:rPr lang="en-US" dirty="0" smtClean="0">
                <a:solidFill>
                  <a:schemeClr val="tx1">
                    <a:lumMod val="65000"/>
                    <a:lumOff val="35000"/>
                  </a:schemeClr>
                </a:solidFill>
              </a:rPr>
              <a:t>What must be done to the steps of a ladder to meet OSHA guidelines?</a:t>
            </a:r>
          </a:p>
          <a:p>
            <a:pPr marL="285750" indent="-285750">
              <a:buClr>
                <a:srgbClr val="800000"/>
              </a:buClr>
              <a:buFont typeface="Wingdings" panose="05000000000000000000" pitchFamily="2" charset="2"/>
              <a:buChar char="q"/>
            </a:pPr>
            <a:r>
              <a:rPr lang="en-US" dirty="0" smtClean="0">
                <a:solidFill>
                  <a:schemeClr val="tx1">
                    <a:lumMod val="65000"/>
                    <a:lumOff val="35000"/>
                  </a:schemeClr>
                </a:solidFill>
              </a:rPr>
              <a:t>True or False: labelling on the ladder should include the maximum weight tolerance for the equipment.</a:t>
            </a:r>
          </a:p>
          <a:p>
            <a:pPr marL="285750" indent="-285750">
              <a:buClr>
                <a:srgbClr val="800000"/>
              </a:buClr>
              <a:buFont typeface="Wingdings" panose="05000000000000000000" pitchFamily="2" charset="2"/>
              <a:buChar char="q"/>
            </a:pPr>
            <a:r>
              <a:rPr lang="en-US" dirty="0" smtClean="0">
                <a:solidFill>
                  <a:schemeClr val="tx1">
                    <a:lumMod val="65000"/>
                    <a:lumOff val="35000"/>
                  </a:schemeClr>
                </a:solidFill>
              </a:rPr>
              <a:t>True or False: falls from low levels and short ladders do not result in injuries.</a:t>
            </a:r>
          </a:p>
          <a:p>
            <a:pPr marL="285750" indent="-285750">
              <a:buClr>
                <a:srgbClr val="800000"/>
              </a:buClr>
              <a:buFont typeface="Wingdings" panose="05000000000000000000" pitchFamily="2" charset="2"/>
              <a:buChar char="q"/>
            </a:pPr>
            <a:r>
              <a:rPr lang="en-US" dirty="0" smtClean="0">
                <a:solidFill>
                  <a:schemeClr val="tx1">
                    <a:lumMod val="65000"/>
                    <a:lumOff val="35000"/>
                  </a:schemeClr>
                </a:solidFill>
              </a:rPr>
              <a:t>What are common types of materials used in ladder construction:</a:t>
            </a:r>
          </a:p>
          <a:p>
            <a:pPr marL="800100" lvl="1" indent="-342900">
              <a:buClr>
                <a:srgbClr val="800000"/>
              </a:buClr>
              <a:buFont typeface="+mj-lt"/>
              <a:buAutoNum type="alphaUcPeriod"/>
            </a:pPr>
            <a:r>
              <a:rPr lang="en-US" dirty="0" smtClean="0">
                <a:solidFill>
                  <a:schemeClr val="tx1">
                    <a:lumMod val="65000"/>
                    <a:lumOff val="35000"/>
                  </a:schemeClr>
                </a:solidFill>
              </a:rPr>
              <a:t>Wood</a:t>
            </a:r>
          </a:p>
          <a:p>
            <a:pPr marL="800100" lvl="1" indent="-342900">
              <a:buClr>
                <a:srgbClr val="800000"/>
              </a:buClr>
              <a:buFont typeface="+mj-lt"/>
              <a:buAutoNum type="alphaUcPeriod"/>
            </a:pPr>
            <a:r>
              <a:rPr lang="en-US" dirty="0" smtClean="0">
                <a:solidFill>
                  <a:schemeClr val="tx1">
                    <a:lumMod val="65000"/>
                    <a:lumOff val="35000"/>
                  </a:schemeClr>
                </a:solidFill>
              </a:rPr>
              <a:t>Plastic</a:t>
            </a:r>
          </a:p>
          <a:p>
            <a:pPr marL="800100" lvl="1" indent="-342900">
              <a:buClr>
                <a:srgbClr val="800000"/>
              </a:buClr>
              <a:buFont typeface="+mj-lt"/>
              <a:buAutoNum type="alphaUcPeriod"/>
            </a:pPr>
            <a:r>
              <a:rPr lang="en-US" dirty="0" smtClean="0">
                <a:solidFill>
                  <a:schemeClr val="tx1">
                    <a:lumMod val="65000"/>
                    <a:lumOff val="35000"/>
                  </a:schemeClr>
                </a:solidFill>
              </a:rPr>
              <a:t>Metal</a:t>
            </a:r>
          </a:p>
          <a:p>
            <a:pPr marL="800100" lvl="1" indent="-342900">
              <a:buClr>
                <a:srgbClr val="800000"/>
              </a:buClr>
              <a:buFont typeface="+mj-lt"/>
              <a:buAutoNum type="alphaUcPeriod"/>
            </a:pPr>
            <a:r>
              <a:rPr lang="en-US" dirty="0" smtClean="0">
                <a:solidFill>
                  <a:schemeClr val="tx1">
                    <a:lumMod val="65000"/>
                    <a:lumOff val="35000"/>
                  </a:schemeClr>
                </a:solidFill>
              </a:rPr>
              <a:t>Fiberglass</a:t>
            </a:r>
          </a:p>
          <a:p>
            <a:pPr marL="800100" lvl="1" indent="-342900">
              <a:buClr>
                <a:srgbClr val="800000"/>
              </a:buClr>
              <a:buFont typeface="+mj-lt"/>
              <a:buAutoNum type="alphaUcPeriod"/>
            </a:pPr>
            <a:r>
              <a:rPr lang="en-US" dirty="0" smtClean="0">
                <a:solidFill>
                  <a:schemeClr val="tx1">
                    <a:lumMod val="65000"/>
                    <a:lumOff val="35000"/>
                  </a:schemeClr>
                </a:solidFill>
              </a:rPr>
              <a:t>All of the above</a:t>
            </a:r>
          </a:p>
          <a:p>
            <a:pPr marL="285750" indent="-285750">
              <a:buClr>
                <a:srgbClr val="800000"/>
              </a:buClr>
              <a:buFont typeface="Wingdings" panose="05000000000000000000" pitchFamily="2" charset="2"/>
              <a:buChar char="q"/>
            </a:pPr>
            <a:endParaRPr lang="en-US" dirty="0">
              <a:solidFill>
                <a:schemeClr val="tx1">
                  <a:lumMod val="65000"/>
                  <a:lumOff val="35000"/>
                </a:schemeClr>
              </a:solidFill>
            </a:endParaRPr>
          </a:p>
        </p:txBody>
      </p:sp>
      <p:sp>
        <p:nvSpPr>
          <p:cNvPr id="3" name="TextBox 2"/>
          <p:cNvSpPr txBox="1"/>
          <p:nvPr/>
        </p:nvSpPr>
        <p:spPr>
          <a:xfrm>
            <a:off x="914400" y="6096000"/>
            <a:ext cx="7315200" cy="307777"/>
          </a:xfrm>
          <a:prstGeom prst="rect">
            <a:avLst/>
          </a:prstGeom>
          <a:noFill/>
          <a:ln>
            <a:solidFill>
              <a:schemeClr val="tx1">
                <a:lumMod val="65000"/>
                <a:lumOff val="35000"/>
              </a:schemeClr>
            </a:solidFill>
          </a:ln>
        </p:spPr>
        <p:txBody>
          <a:bodyPr wrap="square" rtlCol="0">
            <a:spAutoFit/>
          </a:bodyPr>
          <a:lstStyle/>
          <a:p>
            <a:pPr algn="ctr"/>
            <a:r>
              <a:rPr lang="en-US" sz="1400" i="1" dirty="0" smtClean="0">
                <a:solidFill>
                  <a:schemeClr val="tx1">
                    <a:lumMod val="65000"/>
                    <a:lumOff val="35000"/>
                  </a:schemeClr>
                </a:solidFill>
              </a:rPr>
              <a:t>** Any Q &amp; A or discussion needs are welcome at this time **</a:t>
            </a:r>
            <a:endParaRPr lang="en-US" sz="1400" i="1" dirty="0">
              <a:solidFill>
                <a:schemeClr val="tx1">
                  <a:lumMod val="65000"/>
                  <a:lumOff val="35000"/>
                </a:schemeClr>
              </a:solidFill>
            </a:endParaRPr>
          </a:p>
        </p:txBody>
      </p:sp>
    </p:spTree>
    <p:extLst>
      <p:ext uri="{BB962C8B-B14F-4D97-AF65-F5344CB8AC3E}">
        <p14:creationId xmlns:p14="http://schemas.microsoft.com/office/powerpoint/2010/main" xmlns="" val="3641214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referRelativeResize="0">
            <a:picLocks/>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38150" y="685800"/>
            <a:ext cx="8229600" cy="707886"/>
          </a:xfrm>
          <a:prstGeom prst="rect">
            <a:avLst/>
          </a:prstGeom>
          <a:solidFill>
            <a:srgbClr val="B2B2B2"/>
          </a:solidFill>
        </p:spPr>
        <p:txBody>
          <a:bodyPr wrap="square" rtlCol="0">
            <a:spAutoFit/>
          </a:bodyPr>
          <a:lstStyle/>
          <a:p>
            <a:pPr algn="ctr"/>
            <a:r>
              <a:rPr lang="en-US" sz="4000" dirty="0" smtClean="0">
                <a:ln>
                  <a:solidFill>
                    <a:schemeClr val="bg2">
                      <a:lumMod val="25000"/>
                    </a:schemeClr>
                  </a:solidFill>
                </a:ln>
                <a:solidFill>
                  <a:srgbClr val="F0F1E3"/>
                </a:solidFill>
                <a:latin typeface="Copperplate Gothic Bold" panose="020E0705020206020404" pitchFamily="34" charset="0"/>
              </a:rPr>
              <a:t>objectives</a:t>
            </a:r>
            <a:endParaRPr lang="en-US" sz="4000" dirty="0">
              <a:ln>
                <a:solidFill>
                  <a:schemeClr val="bg2">
                    <a:lumMod val="25000"/>
                  </a:schemeClr>
                </a:solidFill>
              </a:ln>
              <a:solidFill>
                <a:srgbClr val="F0F1E3"/>
              </a:solidFill>
              <a:latin typeface="Copperplate Gothic Bold" panose="020E0705020206020404" pitchFamily="34" charset="0"/>
            </a:endParaRPr>
          </a:p>
        </p:txBody>
      </p:sp>
      <p:sp>
        <p:nvSpPr>
          <p:cNvPr id="28" name="Rectangle 3"/>
          <p:cNvSpPr txBox="1">
            <a:spLocks noChangeArrowheads="1"/>
          </p:cNvSpPr>
          <p:nvPr/>
        </p:nvSpPr>
        <p:spPr>
          <a:xfrm>
            <a:off x="990600" y="2286000"/>
            <a:ext cx="76962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FontTx/>
              <a:buNone/>
            </a:pPr>
            <a:r>
              <a:rPr lang="en-US" altLang="en-US" dirty="0" smtClean="0">
                <a:solidFill>
                  <a:schemeClr val="tx1">
                    <a:lumMod val="65000"/>
                    <a:lumOff val="35000"/>
                  </a:schemeClr>
                </a:solidFill>
                <a:latin typeface="Arial" charset="0"/>
              </a:rPr>
              <a:t>This training will ensure understanding of:</a:t>
            </a:r>
          </a:p>
          <a:p>
            <a:pPr>
              <a:buClr>
                <a:srgbClr val="800000"/>
              </a:buClr>
              <a:buFont typeface="Wingdings" pitchFamily="2" charset="2"/>
              <a:buChar char="q"/>
            </a:pPr>
            <a:r>
              <a:rPr lang="en-US" altLang="en-US" sz="2000" dirty="0" smtClean="0">
                <a:solidFill>
                  <a:schemeClr val="tx1">
                    <a:lumMod val="65000"/>
                    <a:lumOff val="35000"/>
                  </a:schemeClr>
                </a:solidFill>
                <a:latin typeface="Arial" charset="0"/>
              </a:rPr>
              <a:t>Why ladder </a:t>
            </a:r>
            <a:r>
              <a:rPr lang="en-US" altLang="en-US" sz="2000" dirty="0">
                <a:solidFill>
                  <a:schemeClr val="tx1">
                    <a:lumMod val="65000"/>
                    <a:lumOff val="35000"/>
                  </a:schemeClr>
                </a:solidFill>
                <a:latin typeface="Arial" charset="0"/>
              </a:rPr>
              <a:t>s</a:t>
            </a:r>
            <a:r>
              <a:rPr lang="en-US" altLang="en-US" sz="2000" dirty="0" smtClean="0">
                <a:solidFill>
                  <a:schemeClr val="tx1">
                    <a:lumMod val="65000"/>
                    <a:lumOff val="35000"/>
                  </a:schemeClr>
                </a:solidFill>
                <a:latin typeface="Arial" charset="0"/>
              </a:rPr>
              <a:t>afety matters</a:t>
            </a:r>
          </a:p>
          <a:p>
            <a:pPr>
              <a:buClr>
                <a:srgbClr val="800000"/>
              </a:buClr>
              <a:buFont typeface="Wingdings" pitchFamily="2" charset="2"/>
              <a:buChar char="q"/>
            </a:pPr>
            <a:r>
              <a:rPr lang="en-US" altLang="en-US" sz="2000" dirty="0" smtClean="0">
                <a:solidFill>
                  <a:schemeClr val="tx1">
                    <a:lumMod val="65000"/>
                    <a:lumOff val="35000"/>
                  </a:schemeClr>
                </a:solidFill>
                <a:latin typeface="Arial" charset="0"/>
              </a:rPr>
              <a:t>What regulatory obligations apply to ladder safety</a:t>
            </a:r>
          </a:p>
          <a:p>
            <a:pPr>
              <a:buClr>
                <a:srgbClr val="800000"/>
              </a:buClr>
              <a:buFont typeface="Wingdings" pitchFamily="2" charset="2"/>
              <a:buChar char="q"/>
            </a:pPr>
            <a:r>
              <a:rPr lang="en-US" altLang="en-US" sz="2000" dirty="0" smtClean="0">
                <a:solidFill>
                  <a:schemeClr val="tx1">
                    <a:lumMod val="65000"/>
                    <a:lumOff val="35000"/>
                  </a:schemeClr>
                </a:solidFill>
                <a:latin typeface="Arial" charset="0"/>
              </a:rPr>
              <a:t>How to identify an approved </a:t>
            </a:r>
            <a:r>
              <a:rPr lang="en-US" altLang="en-US" sz="2000" dirty="0">
                <a:solidFill>
                  <a:schemeClr val="tx1">
                    <a:lumMod val="65000"/>
                    <a:lumOff val="35000"/>
                  </a:schemeClr>
                </a:solidFill>
                <a:latin typeface="Arial" charset="0"/>
              </a:rPr>
              <a:t>l</a:t>
            </a:r>
            <a:r>
              <a:rPr lang="en-US" altLang="en-US" sz="2000" dirty="0" smtClean="0">
                <a:solidFill>
                  <a:schemeClr val="tx1">
                    <a:lumMod val="65000"/>
                    <a:lumOff val="35000"/>
                  </a:schemeClr>
                </a:solidFill>
                <a:latin typeface="Arial" charset="0"/>
              </a:rPr>
              <a:t>adder</a:t>
            </a:r>
          </a:p>
          <a:p>
            <a:pPr>
              <a:buClr>
                <a:srgbClr val="800000"/>
              </a:buClr>
              <a:buFont typeface="Wingdings" pitchFamily="2" charset="2"/>
              <a:buChar char="q"/>
            </a:pPr>
            <a:r>
              <a:rPr lang="en-US" altLang="en-US" sz="2000" dirty="0" smtClean="0">
                <a:solidFill>
                  <a:schemeClr val="tx1">
                    <a:lumMod val="65000"/>
                    <a:lumOff val="35000"/>
                  </a:schemeClr>
                </a:solidFill>
                <a:latin typeface="Arial" charset="0"/>
              </a:rPr>
              <a:t>How to distinguish ladder </a:t>
            </a:r>
            <a:r>
              <a:rPr lang="en-US" altLang="en-US" sz="2000" dirty="0">
                <a:solidFill>
                  <a:schemeClr val="tx1">
                    <a:lumMod val="65000"/>
                    <a:lumOff val="35000"/>
                  </a:schemeClr>
                </a:solidFill>
                <a:latin typeface="Arial" charset="0"/>
              </a:rPr>
              <a:t>t</a:t>
            </a:r>
            <a:r>
              <a:rPr lang="en-US" altLang="en-US" sz="2000" dirty="0" smtClean="0">
                <a:solidFill>
                  <a:schemeClr val="tx1">
                    <a:lumMod val="65000"/>
                    <a:lumOff val="35000"/>
                  </a:schemeClr>
                </a:solidFill>
                <a:latin typeface="Arial" charset="0"/>
              </a:rPr>
              <a:t>ypes</a:t>
            </a:r>
          </a:p>
          <a:p>
            <a:pPr>
              <a:buClr>
                <a:srgbClr val="800000"/>
              </a:buClr>
              <a:buFont typeface="Wingdings" pitchFamily="2" charset="2"/>
              <a:buChar char="q"/>
            </a:pPr>
            <a:r>
              <a:rPr lang="en-US" altLang="en-US" sz="2000" dirty="0" smtClean="0">
                <a:solidFill>
                  <a:schemeClr val="tx1">
                    <a:lumMod val="65000"/>
                    <a:lumOff val="35000"/>
                  </a:schemeClr>
                </a:solidFill>
                <a:latin typeface="Arial" charset="0"/>
              </a:rPr>
              <a:t>Proper inspection, storage, and use information</a:t>
            </a:r>
          </a:p>
        </p:txBody>
      </p:sp>
    </p:spTree>
    <p:extLst>
      <p:ext uri="{BB962C8B-B14F-4D97-AF65-F5344CB8AC3E}">
        <p14:creationId xmlns:p14="http://schemas.microsoft.com/office/powerpoint/2010/main" xmlns="" val="890922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referRelativeResize="0">
            <a:picLocks/>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57200" y="762000"/>
            <a:ext cx="8229600" cy="584775"/>
          </a:xfrm>
          <a:prstGeom prst="rect">
            <a:avLst/>
          </a:prstGeom>
          <a:solidFill>
            <a:srgbClr val="B2B2B2"/>
          </a:solidFill>
        </p:spPr>
        <p:txBody>
          <a:bodyPr wrap="square" rtlCol="0">
            <a:spAutoFit/>
          </a:bodyPr>
          <a:lstStyle/>
          <a:p>
            <a:pPr algn="ctr"/>
            <a:r>
              <a:rPr lang="en-US" sz="3200" dirty="0" smtClean="0">
                <a:ln>
                  <a:solidFill>
                    <a:schemeClr val="bg2">
                      <a:lumMod val="25000"/>
                    </a:schemeClr>
                  </a:solidFill>
                </a:ln>
                <a:solidFill>
                  <a:srgbClr val="F0F1E3"/>
                </a:solidFill>
                <a:latin typeface="Copperplate Gothic Bold" panose="020E0705020206020404" pitchFamily="34" charset="0"/>
              </a:rPr>
              <a:t>Approved Ladder Characteristics</a:t>
            </a:r>
            <a:endParaRPr lang="en-US" sz="3200" dirty="0">
              <a:ln>
                <a:solidFill>
                  <a:schemeClr val="bg2">
                    <a:lumMod val="25000"/>
                  </a:schemeClr>
                </a:solidFill>
              </a:ln>
              <a:solidFill>
                <a:srgbClr val="F0F1E3"/>
              </a:solidFill>
              <a:latin typeface="Copperplate Gothic Bold" panose="020E0705020206020404" pitchFamily="34" charset="0"/>
            </a:endParaRPr>
          </a:p>
        </p:txBody>
      </p:sp>
      <p:sp>
        <p:nvSpPr>
          <p:cNvPr id="28" name="Rectangle 3"/>
          <p:cNvSpPr txBox="1">
            <a:spLocks noChangeArrowheads="1"/>
          </p:cNvSpPr>
          <p:nvPr/>
        </p:nvSpPr>
        <p:spPr>
          <a:xfrm>
            <a:off x="990600" y="2286000"/>
            <a:ext cx="76962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FontTx/>
              <a:buNone/>
            </a:pPr>
            <a:r>
              <a:rPr lang="en-US" altLang="en-US" b="1" dirty="0" smtClean="0">
                <a:solidFill>
                  <a:srgbClr val="800000"/>
                </a:solidFill>
                <a:latin typeface="Arial" charset="0"/>
              </a:rPr>
              <a:t>Approved ladders will have:</a:t>
            </a:r>
          </a:p>
          <a:p>
            <a:pPr>
              <a:buClr>
                <a:srgbClr val="800000"/>
              </a:buClr>
              <a:buFont typeface="Wingdings" pitchFamily="2" charset="2"/>
              <a:buChar char="q"/>
            </a:pPr>
            <a:r>
              <a:rPr lang="en-US" altLang="en-US" sz="1800" dirty="0" smtClean="0">
                <a:solidFill>
                  <a:schemeClr val="tx1">
                    <a:lumMod val="65000"/>
                    <a:lumOff val="35000"/>
                  </a:schemeClr>
                </a:solidFill>
                <a:latin typeface="Arial" charset="0"/>
              </a:rPr>
              <a:t>Two side rails crossed with </a:t>
            </a:r>
            <a:r>
              <a:rPr lang="en-US" altLang="en-US" sz="1800" dirty="0" smtClean="0">
                <a:solidFill>
                  <a:srgbClr val="800000"/>
                </a:solidFill>
                <a:latin typeface="Arial" charset="0"/>
              </a:rPr>
              <a:t>evenly spaced </a:t>
            </a:r>
            <a:r>
              <a:rPr lang="en-US" altLang="en-US" sz="1800" dirty="0" smtClean="0">
                <a:solidFill>
                  <a:schemeClr val="tx1">
                    <a:lumMod val="65000"/>
                    <a:lumOff val="35000"/>
                  </a:schemeClr>
                </a:solidFill>
                <a:latin typeface="Arial" charset="0"/>
              </a:rPr>
              <a:t>rungs, cleats, or steps </a:t>
            </a:r>
          </a:p>
          <a:p>
            <a:pPr lvl="1">
              <a:buClr>
                <a:srgbClr val="800000"/>
              </a:buClr>
              <a:buFont typeface="Wingdings" pitchFamily="2" charset="2"/>
              <a:buChar char="q"/>
            </a:pPr>
            <a:r>
              <a:rPr lang="en-US" altLang="en-US" sz="1200" dirty="0" smtClean="0">
                <a:solidFill>
                  <a:schemeClr val="tx1">
                    <a:lumMod val="65000"/>
                    <a:lumOff val="35000"/>
                  </a:schemeClr>
                </a:solidFill>
                <a:latin typeface="Arial" charset="0"/>
              </a:rPr>
              <a:t>Steps must be  between 10 and 14 inches apart.</a:t>
            </a:r>
          </a:p>
          <a:p>
            <a:pPr lvl="1">
              <a:buClr>
                <a:srgbClr val="800000"/>
              </a:buClr>
              <a:buFont typeface="Wingdings" pitchFamily="2" charset="2"/>
              <a:buChar char="q"/>
            </a:pPr>
            <a:r>
              <a:rPr lang="en-US" altLang="en-US" sz="1200" dirty="0" smtClean="0">
                <a:solidFill>
                  <a:schemeClr val="tx1">
                    <a:lumMod val="65000"/>
                    <a:lumOff val="35000"/>
                  </a:schemeClr>
                </a:solidFill>
                <a:latin typeface="Arial" charset="0"/>
              </a:rPr>
              <a:t>Minimum clear distance between side rails of portable ladders is 11.5 inches.</a:t>
            </a:r>
          </a:p>
          <a:p>
            <a:pPr lvl="1">
              <a:buClr>
                <a:srgbClr val="800000"/>
              </a:buClr>
              <a:buFont typeface="Wingdings" pitchFamily="2" charset="2"/>
              <a:buChar char="q"/>
            </a:pPr>
            <a:r>
              <a:rPr lang="en-US" altLang="en-US" sz="1200" dirty="0" smtClean="0">
                <a:solidFill>
                  <a:schemeClr val="tx1">
                    <a:lumMod val="65000"/>
                    <a:lumOff val="35000"/>
                  </a:schemeClr>
                </a:solidFill>
                <a:latin typeface="Arial" charset="0"/>
              </a:rPr>
              <a:t>Minimum clear distance between side rails of step ladders is 16 inches.</a:t>
            </a:r>
          </a:p>
          <a:p>
            <a:pPr>
              <a:buClr>
                <a:srgbClr val="800000"/>
              </a:buClr>
              <a:buFont typeface="Wingdings" pitchFamily="2" charset="2"/>
              <a:buChar char="q"/>
            </a:pPr>
            <a:r>
              <a:rPr lang="en-US" altLang="en-US" sz="1800" dirty="0" smtClean="0">
                <a:solidFill>
                  <a:schemeClr val="tx1">
                    <a:lumMod val="65000"/>
                    <a:lumOff val="35000"/>
                  </a:schemeClr>
                </a:solidFill>
                <a:latin typeface="Arial" charset="0"/>
              </a:rPr>
              <a:t>Labeling outlining intended use instructions and load restrictions</a:t>
            </a:r>
          </a:p>
          <a:p>
            <a:pPr>
              <a:buClr>
                <a:srgbClr val="800000"/>
              </a:buClr>
              <a:buFont typeface="Wingdings" pitchFamily="2" charset="2"/>
              <a:buChar char="q"/>
            </a:pPr>
            <a:r>
              <a:rPr lang="en-US" altLang="en-US" sz="1800" dirty="0" smtClean="0">
                <a:solidFill>
                  <a:schemeClr val="tx1">
                    <a:lumMod val="65000"/>
                    <a:lumOff val="35000"/>
                  </a:schemeClr>
                </a:solidFill>
                <a:latin typeface="Arial" charset="0"/>
              </a:rPr>
              <a:t>A weight tolerance of 4 times the intended weight load</a:t>
            </a:r>
          </a:p>
          <a:p>
            <a:pPr lvl="1">
              <a:buClr>
                <a:srgbClr val="800000"/>
              </a:buClr>
              <a:buFont typeface="Wingdings" pitchFamily="2" charset="2"/>
              <a:buChar char="q"/>
            </a:pPr>
            <a:r>
              <a:rPr lang="en-US" altLang="en-US" sz="1200" dirty="0" smtClean="0">
                <a:solidFill>
                  <a:schemeClr val="tx1">
                    <a:lumMod val="65000"/>
                    <a:lumOff val="35000"/>
                  </a:schemeClr>
                </a:solidFill>
                <a:latin typeface="Arial" charset="0"/>
              </a:rPr>
              <a:t>Extra heavy-duty type 1A, metal or plastic, must have a weight tolerance of 3.3 times the intended load.</a:t>
            </a:r>
          </a:p>
          <a:p>
            <a:pPr>
              <a:buClr>
                <a:srgbClr val="800000"/>
              </a:buClr>
              <a:buFont typeface="Wingdings" pitchFamily="2" charset="2"/>
              <a:buChar char="q"/>
            </a:pPr>
            <a:r>
              <a:rPr lang="en-US" altLang="en-US" sz="1800" dirty="0" smtClean="0">
                <a:solidFill>
                  <a:schemeClr val="tx1">
                    <a:lumMod val="65000"/>
                    <a:lumOff val="35000"/>
                  </a:schemeClr>
                </a:solidFill>
                <a:latin typeface="Arial" charset="0"/>
              </a:rPr>
              <a:t>Individual steps which can tolerate &amp; support an individual load of 250 pounds</a:t>
            </a:r>
          </a:p>
          <a:p>
            <a:pPr>
              <a:buClr>
                <a:srgbClr val="800000"/>
              </a:buClr>
              <a:buFont typeface="Wingdings" pitchFamily="2" charset="2"/>
              <a:buChar char="q"/>
            </a:pPr>
            <a:r>
              <a:rPr lang="en-US" altLang="en-US" sz="1800" dirty="0" smtClean="0">
                <a:solidFill>
                  <a:schemeClr val="tx1">
                    <a:lumMod val="65000"/>
                    <a:lumOff val="35000"/>
                  </a:schemeClr>
                </a:solidFill>
                <a:latin typeface="Arial" charset="0"/>
              </a:rPr>
              <a:t>Steps must be knurled, corrugated, dimpled, or treated with non-skid material.</a:t>
            </a:r>
          </a:p>
        </p:txBody>
      </p:sp>
    </p:spTree>
    <p:extLst>
      <p:ext uri="{BB962C8B-B14F-4D97-AF65-F5344CB8AC3E}">
        <p14:creationId xmlns:p14="http://schemas.microsoft.com/office/powerpoint/2010/main" xmlns="" val="3966711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Users\along3\AppData\Local\Microsoft\Windows\Temporary Internet Files\Content.IE5\1EZH8NYN\Broke[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19800" y="1763413"/>
            <a:ext cx="2450003" cy="20218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 name="Picture 23"/>
          <p:cNvPicPr preferRelativeResize="0">
            <a:picLocks/>
          </p:cNvPicPr>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57200" y="703332"/>
            <a:ext cx="8279302" cy="707886"/>
          </a:xfrm>
          <a:prstGeom prst="rect">
            <a:avLst/>
          </a:prstGeom>
          <a:solidFill>
            <a:srgbClr val="B2B2B2"/>
          </a:solidFill>
        </p:spPr>
        <p:txBody>
          <a:bodyPr wrap="square" rtlCol="0">
            <a:spAutoFit/>
          </a:bodyPr>
          <a:lstStyle/>
          <a:p>
            <a:pPr algn="ctr"/>
            <a:r>
              <a:rPr lang="en-US" sz="4000" dirty="0" smtClean="0">
                <a:ln>
                  <a:solidFill>
                    <a:schemeClr val="bg2">
                      <a:lumMod val="25000"/>
                    </a:schemeClr>
                  </a:solidFill>
                </a:ln>
                <a:solidFill>
                  <a:srgbClr val="F0F1E3"/>
                </a:solidFill>
                <a:latin typeface="Copperplate Gothic Bold" panose="020E0705020206020404" pitchFamily="34" charset="0"/>
              </a:rPr>
              <a:t>Ladder Injuries</a:t>
            </a:r>
            <a:endParaRPr lang="en-US" sz="4000" dirty="0">
              <a:ln>
                <a:solidFill>
                  <a:schemeClr val="bg2">
                    <a:lumMod val="25000"/>
                  </a:schemeClr>
                </a:solidFill>
              </a:ln>
              <a:solidFill>
                <a:srgbClr val="F0F1E3"/>
              </a:solidFill>
              <a:latin typeface="Copperplate Gothic Bold" panose="020E0705020206020404" pitchFamily="34" charset="0"/>
            </a:endParaRPr>
          </a:p>
        </p:txBody>
      </p:sp>
      <p:pic>
        <p:nvPicPr>
          <p:cNvPr id="5" name="Picture 4" descr="C:\Users\along3\AppData\Local\Microsoft\Windows\Temporary Internet Files\Content.IE5\SQ43KX0V\faint[1].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8600" y="2971800"/>
            <a:ext cx="1905000" cy="344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3"/>
          <p:cNvSpPr txBox="1">
            <a:spLocks noChangeArrowheads="1"/>
          </p:cNvSpPr>
          <p:nvPr/>
        </p:nvSpPr>
        <p:spPr>
          <a:xfrm>
            <a:off x="4572000" y="3785290"/>
            <a:ext cx="4164502" cy="2351528"/>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lgn="ctr">
              <a:buFontTx/>
              <a:buNone/>
            </a:pPr>
            <a:r>
              <a:rPr lang="en-US" altLang="en-US" b="1" dirty="0" smtClean="0">
                <a:solidFill>
                  <a:srgbClr val="800000"/>
                </a:solidFill>
                <a:latin typeface="Arial" charset="0"/>
              </a:rPr>
              <a:t>The most common causes of </a:t>
            </a:r>
          </a:p>
          <a:p>
            <a:pPr algn="ctr">
              <a:buFontTx/>
              <a:buNone/>
            </a:pPr>
            <a:r>
              <a:rPr lang="en-US" altLang="en-US" b="1" dirty="0" smtClean="0">
                <a:solidFill>
                  <a:srgbClr val="800000"/>
                </a:solidFill>
                <a:latin typeface="Arial" charset="0"/>
              </a:rPr>
              <a:t>ladder-related injuries:</a:t>
            </a:r>
          </a:p>
          <a:p>
            <a:pPr>
              <a:buClr>
                <a:srgbClr val="800000"/>
              </a:buClr>
              <a:buFont typeface="Wingdings" pitchFamily="2" charset="2"/>
              <a:buChar char="§"/>
            </a:pPr>
            <a:r>
              <a:rPr lang="en-US" altLang="en-US" dirty="0" smtClean="0">
                <a:solidFill>
                  <a:schemeClr val="tx1">
                    <a:lumMod val="65000"/>
                    <a:lumOff val="35000"/>
                  </a:schemeClr>
                </a:solidFill>
                <a:latin typeface="Arial" charset="0"/>
              </a:rPr>
              <a:t>using the wrong ladder for the job</a:t>
            </a:r>
          </a:p>
          <a:p>
            <a:pPr>
              <a:buClr>
                <a:srgbClr val="800000"/>
              </a:buClr>
              <a:buFont typeface="Wingdings" pitchFamily="2" charset="2"/>
              <a:buChar char="§"/>
            </a:pPr>
            <a:r>
              <a:rPr lang="en-US" altLang="en-US" dirty="0" smtClean="0">
                <a:solidFill>
                  <a:schemeClr val="tx1">
                    <a:lumMod val="65000"/>
                    <a:lumOff val="35000"/>
                  </a:schemeClr>
                </a:solidFill>
                <a:latin typeface="Arial" charset="0"/>
              </a:rPr>
              <a:t>misusing or abusing climbing equipment. </a:t>
            </a:r>
          </a:p>
          <a:p>
            <a:pPr>
              <a:buFontTx/>
              <a:buNone/>
            </a:pPr>
            <a:endParaRPr lang="en-US" altLang="en-US" sz="2000" dirty="0" smtClean="0">
              <a:latin typeface="Arial" charset="0"/>
            </a:endParaRPr>
          </a:p>
          <a:p>
            <a:pPr>
              <a:buFontTx/>
              <a:buNone/>
            </a:pPr>
            <a:endParaRPr lang="en-US" altLang="en-US" sz="2000" dirty="0" smtClean="0">
              <a:latin typeface="Arial" charset="0"/>
            </a:endParaRPr>
          </a:p>
          <a:p>
            <a:pPr>
              <a:buFontTx/>
              <a:buNone/>
            </a:pPr>
            <a:endParaRPr lang="en-US" altLang="en-US" sz="2000" dirty="0" smtClean="0">
              <a:latin typeface="Arial" charset="0"/>
            </a:endParaRPr>
          </a:p>
        </p:txBody>
      </p:sp>
      <p:sp>
        <p:nvSpPr>
          <p:cNvPr id="8" name="TextBox 1"/>
          <p:cNvSpPr txBox="1">
            <a:spLocks noChangeArrowheads="1"/>
          </p:cNvSpPr>
          <p:nvPr/>
        </p:nvSpPr>
        <p:spPr bwMode="auto">
          <a:xfrm>
            <a:off x="1852874" y="2209800"/>
            <a:ext cx="2719126" cy="40626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600" dirty="0">
                <a:solidFill>
                  <a:schemeClr val="tx1">
                    <a:lumMod val="65000"/>
                    <a:lumOff val="35000"/>
                  </a:schemeClr>
                </a:solidFill>
              </a:rPr>
              <a:t>The</a:t>
            </a:r>
            <a:r>
              <a:rPr lang="en-US" altLang="en-US" sz="1600" dirty="0">
                <a:solidFill>
                  <a:schemeClr val="tx1">
                    <a:lumMod val="50000"/>
                    <a:lumOff val="50000"/>
                  </a:schemeClr>
                </a:solidFill>
              </a:rPr>
              <a:t> </a:t>
            </a:r>
            <a:r>
              <a:rPr lang="en-US" altLang="en-US" sz="1600" b="1" dirty="0">
                <a:solidFill>
                  <a:schemeClr val="tx1">
                    <a:lumMod val="85000"/>
                    <a:lumOff val="15000"/>
                  </a:schemeClr>
                </a:solidFill>
              </a:rPr>
              <a:t>U.S. Consumer Product Safety Commission </a:t>
            </a:r>
            <a:r>
              <a:rPr lang="en-US" altLang="en-US" sz="1600" dirty="0">
                <a:solidFill>
                  <a:schemeClr val="tx1">
                    <a:lumMod val="65000"/>
                    <a:lumOff val="35000"/>
                  </a:schemeClr>
                </a:solidFill>
              </a:rPr>
              <a:t>estimates that in one year, </a:t>
            </a:r>
            <a:r>
              <a:rPr lang="en-US" altLang="en-US" sz="1600" b="1" dirty="0">
                <a:solidFill>
                  <a:srgbClr val="800000"/>
                </a:solidFill>
              </a:rPr>
              <a:t>65,000 individuals</a:t>
            </a:r>
            <a:r>
              <a:rPr lang="en-US" altLang="en-US" sz="1600" b="1" dirty="0">
                <a:solidFill>
                  <a:schemeClr val="tx1">
                    <a:lumMod val="50000"/>
                    <a:lumOff val="50000"/>
                  </a:schemeClr>
                </a:solidFill>
              </a:rPr>
              <a:t> </a:t>
            </a:r>
            <a:r>
              <a:rPr lang="en-US" altLang="en-US" sz="1600" dirty="0">
                <a:solidFill>
                  <a:schemeClr val="tx1">
                    <a:lumMod val="65000"/>
                    <a:lumOff val="35000"/>
                  </a:schemeClr>
                </a:solidFill>
              </a:rPr>
              <a:t>receive emergency room treatment because of ladder accidents. (CDC)</a:t>
            </a:r>
          </a:p>
          <a:p>
            <a:pPr eaLnBrk="1" hangingPunct="1"/>
            <a:endParaRPr lang="en-US" altLang="en-US" sz="1600" dirty="0">
              <a:solidFill>
                <a:schemeClr val="tx1">
                  <a:lumMod val="65000"/>
                  <a:lumOff val="35000"/>
                </a:schemeClr>
              </a:solidFill>
            </a:endParaRPr>
          </a:p>
          <a:p>
            <a:pPr eaLnBrk="1" hangingPunct="1"/>
            <a:r>
              <a:rPr lang="en-US" altLang="en-US" sz="1600" dirty="0">
                <a:solidFill>
                  <a:schemeClr val="tx1">
                    <a:lumMod val="65000"/>
                    <a:lumOff val="35000"/>
                  </a:schemeClr>
                </a:solidFill>
              </a:rPr>
              <a:t>Any fall can be serious, and a fall from the height of even a low ladder can mean a painful and incapacitating injury. </a:t>
            </a:r>
          </a:p>
          <a:p>
            <a:pPr eaLnBrk="1" hangingPunct="1"/>
            <a:endParaRPr lang="en-US" altLang="en-US" sz="1600" dirty="0"/>
          </a:p>
          <a:p>
            <a:pPr eaLnBrk="1" hangingPunct="1"/>
            <a:endParaRPr lang="en-US" altLang="en-US" dirty="0"/>
          </a:p>
        </p:txBody>
      </p:sp>
    </p:spTree>
    <p:extLst>
      <p:ext uri="{BB962C8B-B14F-4D97-AF65-F5344CB8AC3E}">
        <p14:creationId xmlns:p14="http://schemas.microsoft.com/office/powerpoint/2010/main" xmlns="" val="3526619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referRelativeResize="0">
            <a:picLocks/>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28625" y="752475"/>
            <a:ext cx="8458200" cy="584775"/>
          </a:xfrm>
          <a:prstGeom prst="rect">
            <a:avLst/>
          </a:prstGeom>
          <a:solidFill>
            <a:srgbClr val="B2B2B2"/>
          </a:solidFill>
        </p:spPr>
        <p:txBody>
          <a:bodyPr wrap="square" rtlCol="0">
            <a:spAutoFit/>
          </a:bodyPr>
          <a:lstStyle/>
          <a:p>
            <a:pPr algn="ctr"/>
            <a:r>
              <a:rPr lang="en-US" sz="3200" dirty="0" err="1" smtClean="0">
                <a:ln>
                  <a:solidFill>
                    <a:schemeClr val="bg2">
                      <a:lumMod val="25000"/>
                    </a:schemeClr>
                  </a:solidFill>
                </a:ln>
                <a:solidFill>
                  <a:srgbClr val="F0F1E3"/>
                </a:solidFill>
                <a:latin typeface="Copperplate Gothic Bold" panose="020E0705020206020404" pitchFamily="34" charset="0"/>
              </a:rPr>
              <a:t>Osha</a:t>
            </a:r>
            <a:r>
              <a:rPr lang="en-US" sz="3200" dirty="0" smtClean="0">
                <a:ln>
                  <a:solidFill>
                    <a:schemeClr val="bg2">
                      <a:lumMod val="25000"/>
                    </a:schemeClr>
                  </a:solidFill>
                </a:ln>
                <a:solidFill>
                  <a:srgbClr val="F0F1E3"/>
                </a:solidFill>
                <a:latin typeface="Copperplate Gothic Bold" panose="020E0705020206020404" pitchFamily="34" charset="0"/>
              </a:rPr>
              <a:t> regulations / ANSI standards</a:t>
            </a:r>
            <a:endParaRPr lang="en-US" sz="3200" dirty="0">
              <a:ln>
                <a:solidFill>
                  <a:schemeClr val="bg2">
                    <a:lumMod val="25000"/>
                  </a:schemeClr>
                </a:solidFill>
              </a:ln>
              <a:solidFill>
                <a:srgbClr val="F0F1E3"/>
              </a:solidFill>
              <a:latin typeface="Copperplate Gothic Bold" panose="020E07050202060204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19167384"/>
              </p:ext>
            </p:extLst>
          </p:nvPr>
        </p:nvGraphicFramePr>
        <p:xfrm>
          <a:off x="1066800" y="2133600"/>
          <a:ext cx="4229100" cy="4297628"/>
        </p:xfrm>
        <a:graphic>
          <a:graphicData uri="http://schemas.openxmlformats.org/drawingml/2006/table">
            <a:tbl>
              <a:tblPr firstRow="1" bandRow="1">
                <a:tableStyleId>{2D5ABB26-0587-4C30-8999-92F81FD0307C}</a:tableStyleId>
              </a:tblPr>
              <a:tblGrid>
                <a:gridCol w="4229100"/>
              </a:tblGrid>
              <a:tr h="457166">
                <a:tc>
                  <a:txBody>
                    <a:bodyPr/>
                    <a:lstStyle/>
                    <a:p>
                      <a:r>
                        <a:rPr lang="en-US" sz="2000" b="1" dirty="0" smtClean="0">
                          <a:solidFill>
                            <a:srgbClr val="800000"/>
                          </a:solidFill>
                          <a:latin typeface="Arial" panose="020B0604020202020204" pitchFamily="34" charset="0"/>
                          <a:cs typeface="Arial" panose="020B0604020202020204" pitchFamily="34" charset="0"/>
                        </a:rPr>
                        <a:t>Ladder Types:</a:t>
                      </a:r>
                      <a:endParaRPr lang="en-US" sz="2000" b="1" dirty="0">
                        <a:solidFill>
                          <a:srgbClr val="800000"/>
                        </a:solidFill>
                        <a:latin typeface="Arial" panose="020B0604020202020204" pitchFamily="34" charset="0"/>
                        <a:cs typeface="Arial" panose="020B0604020202020204" pitchFamily="34" charset="0"/>
                      </a:endParaRPr>
                    </a:p>
                  </a:txBody>
                  <a:tcPr marT="45717" marB="45717"/>
                </a:tc>
              </a:tr>
              <a:tr h="1462932">
                <a:tc>
                  <a:txBody>
                    <a:bodyPr/>
                    <a:lstStyle/>
                    <a:p>
                      <a:r>
                        <a:rPr lang="en-US" sz="1800" b="1" i="1" dirty="0" smtClean="0">
                          <a:solidFill>
                            <a:schemeClr val="tx1">
                              <a:lumMod val="65000"/>
                              <a:lumOff val="35000"/>
                            </a:schemeClr>
                          </a:solidFill>
                        </a:rPr>
                        <a:t>Type III </a:t>
                      </a:r>
                      <a:r>
                        <a:rPr lang="en-US" sz="1800" dirty="0" smtClean="0">
                          <a:solidFill>
                            <a:schemeClr val="tx1">
                              <a:lumMod val="65000"/>
                              <a:lumOff val="35000"/>
                            </a:schemeClr>
                          </a:solidFill>
                        </a:rPr>
                        <a:t>– </a:t>
                      </a:r>
                      <a:r>
                        <a:rPr lang="en-US" sz="1800" b="1" i="1" dirty="0" smtClean="0">
                          <a:solidFill>
                            <a:schemeClr val="tx1">
                              <a:lumMod val="65000"/>
                              <a:lumOff val="35000"/>
                            </a:schemeClr>
                          </a:solidFill>
                        </a:rPr>
                        <a:t>common household</a:t>
                      </a:r>
                      <a:r>
                        <a:rPr lang="en-US" sz="1800" b="1" i="1" baseline="0" dirty="0" smtClean="0">
                          <a:solidFill>
                            <a:schemeClr val="tx1">
                              <a:lumMod val="65000"/>
                              <a:lumOff val="35000"/>
                            </a:schemeClr>
                          </a:solidFill>
                        </a:rPr>
                        <a:t> use</a:t>
                      </a:r>
                    </a:p>
                    <a:p>
                      <a:pPr marL="285750" indent="-285750">
                        <a:buFont typeface="Wingdings" panose="05000000000000000000" pitchFamily="2" charset="2"/>
                        <a:buChar char="§"/>
                      </a:pPr>
                      <a:r>
                        <a:rPr lang="en-US" sz="1800" baseline="0" dirty="0" smtClean="0">
                          <a:solidFill>
                            <a:schemeClr val="tx1">
                              <a:lumMod val="65000"/>
                              <a:lumOff val="35000"/>
                            </a:schemeClr>
                          </a:solidFill>
                        </a:rPr>
                        <a:t>3 – 6 feet </a:t>
                      </a:r>
                    </a:p>
                    <a:p>
                      <a:pPr marL="285750" indent="-285750">
                        <a:buFont typeface="Wingdings" panose="05000000000000000000" pitchFamily="2" charset="2"/>
                        <a:buChar char="§"/>
                      </a:pPr>
                      <a:r>
                        <a:rPr lang="en-US" sz="1800" baseline="0" dirty="0" smtClean="0">
                          <a:solidFill>
                            <a:schemeClr val="tx1">
                              <a:lumMod val="65000"/>
                              <a:lumOff val="35000"/>
                            </a:schemeClr>
                          </a:solidFill>
                        </a:rPr>
                        <a:t>Maximum load 200 </a:t>
                      </a:r>
                      <a:r>
                        <a:rPr lang="en-US" sz="1800" baseline="0" dirty="0" err="1" smtClean="0">
                          <a:solidFill>
                            <a:schemeClr val="tx1">
                              <a:lumMod val="65000"/>
                              <a:lumOff val="35000"/>
                            </a:schemeClr>
                          </a:solidFill>
                        </a:rPr>
                        <a:t>lbs</a:t>
                      </a:r>
                      <a:r>
                        <a:rPr lang="en-US" sz="1800" baseline="0" dirty="0" smtClean="0">
                          <a:solidFill>
                            <a:schemeClr val="tx1">
                              <a:lumMod val="65000"/>
                              <a:lumOff val="35000"/>
                            </a:schemeClr>
                          </a:solidFill>
                        </a:rPr>
                        <a:t> total, </a:t>
                      </a:r>
                    </a:p>
                    <a:p>
                      <a:pPr marL="0" indent="0">
                        <a:buFont typeface="Wingdings" panose="05000000000000000000" pitchFamily="2" charset="2"/>
                        <a:buNone/>
                      </a:pPr>
                      <a:r>
                        <a:rPr lang="en-US" sz="1800" baseline="0" dirty="0" smtClean="0">
                          <a:solidFill>
                            <a:schemeClr val="tx1">
                              <a:lumMod val="65000"/>
                              <a:lumOff val="35000"/>
                            </a:schemeClr>
                          </a:solidFill>
                        </a:rPr>
                        <a:t>     user plus materials</a:t>
                      </a:r>
                    </a:p>
                    <a:p>
                      <a:endParaRPr lang="en-US" sz="1800" dirty="0">
                        <a:solidFill>
                          <a:schemeClr val="tx1">
                            <a:lumMod val="65000"/>
                            <a:lumOff val="35000"/>
                          </a:schemeClr>
                        </a:solidFill>
                      </a:endParaRPr>
                    </a:p>
                  </a:txBody>
                  <a:tcPr marT="45717" marB="45717"/>
                </a:tc>
              </a:tr>
              <a:tr h="1188632">
                <a:tc>
                  <a:txBody>
                    <a:bodyPr/>
                    <a:lstStyle/>
                    <a:p>
                      <a:r>
                        <a:rPr lang="en-US" sz="1800" b="1" i="1" dirty="0" smtClean="0">
                          <a:solidFill>
                            <a:schemeClr val="tx1">
                              <a:lumMod val="65000"/>
                              <a:lumOff val="35000"/>
                            </a:schemeClr>
                          </a:solidFill>
                        </a:rPr>
                        <a:t>Type II – medium duty </a:t>
                      </a:r>
                    </a:p>
                    <a:p>
                      <a:pPr marL="285750" indent="-285750">
                        <a:buFont typeface="Wingdings" panose="05000000000000000000" pitchFamily="2" charset="2"/>
                        <a:buChar char="§"/>
                      </a:pPr>
                      <a:r>
                        <a:rPr lang="en-US" sz="1800" dirty="0" smtClean="0">
                          <a:solidFill>
                            <a:schemeClr val="tx1">
                              <a:lumMod val="65000"/>
                              <a:lumOff val="35000"/>
                            </a:schemeClr>
                          </a:solidFill>
                        </a:rPr>
                        <a:t>3</a:t>
                      </a:r>
                      <a:r>
                        <a:rPr lang="en-US" sz="1800" baseline="0" dirty="0" smtClean="0">
                          <a:solidFill>
                            <a:schemeClr val="tx1">
                              <a:lumMod val="65000"/>
                              <a:lumOff val="35000"/>
                            </a:schemeClr>
                          </a:solidFill>
                        </a:rPr>
                        <a:t> – 12 feet</a:t>
                      </a:r>
                    </a:p>
                    <a:p>
                      <a:pPr marL="285750" indent="-285750">
                        <a:buFont typeface="Wingdings" panose="05000000000000000000" pitchFamily="2" charset="2"/>
                        <a:buChar char="§"/>
                      </a:pPr>
                      <a:r>
                        <a:rPr lang="en-US" sz="1800" baseline="0" dirty="0" smtClean="0">
                          <a:solidFill>
                            <a:schemeClr val="tx1">
                              <a:lumMod val="65000"/>
                              <a:lumOff val="35000"/>
                            </a:schemeClr>
                          </a:solidFill>
                        </a:rPr>
                        <a:t>Maximum load 225 </a:t>
                      </a:r>
                      <a:r>
                        <a:rPr lang="en-US" sz="1800" baseline="0" dirty="0" err="1" smtClean="0">
                          <a:solidFill>
                            <a:schemeClr val="tx1">
                              <a:lumMod val="65000"/>
                              <a:lumOff val="35000"/>
                            </a:schemeClr>
                          </a:solidFill>
                        </a:rPr>
                        <a:t>lbs</a:t>
                      </a:r>
                      <a:r>
                        <a:rPr lang="en-US" sz="1800" baseline="0" dirty="0" smtClean="0">
                          <a:solidFill>
                            <a:schemeClr val="tx1">
                              <a:lumMod val="65000"/>
                              <a:lumOff val="35000"/>
                            </a:schemeClr>
                          </a:solidFill>
                        </a:rPr>
                        <a:t> total, </a:t>
                      </a:r>
                    </a:p>
                    <a:p>
                      <a:pPr marL="0" indent="0">
                        <a:buFont typeface="Wingdings" panose="05000000000000000000" pitchFamily="2" charset="2"/>
                        <a:buNone/>
                      </a:pPr>
                      <a:r>
                        <a:rPr lang="en-US" sz="1800" baseline="0" dirty="0" smtClean="0">
                          <a:solidFill>
                            <a:schemeClr val="tx1">
                              <a:lumMod val="65000"/>
                              <a:lumOff val="35000"/>
                            </a:schemeClr>
                          </a:solidFill>
                        </a:rPr>
                        <a:t>     user plus materials</a:t>
                      </a:r>
                      <a:endParaRPr lang="en-US" sz="1800" dirty="0">
                        <a:solidFill>
                          <a:schemeClr val="tx1">
                            <a:lumMod val="65000"/>
                            <a:lumOff val="35000"/>
                          </a:schemeClr>
                        </a:solidFill>
                      </a:endParaRPr>
                    </a:p>
                  </a:txBody>
                  <a:tcPr marT="45717" marB="45717"/>
                </a:tc>
              </a:tr>
              <a:tr h="1188632">
                <a:tc>
                  <a:txBody>
                    <a:bodyPr/>
                    <a:lstStyle/>
                    <a:p>
                      <a:r>
                        <a:rPr lang="en-US" sz="1800" b="1" i="1" dirty="0" smtClean="0">
                          <a:solidFill>
                            <a:schemeClr val="tx1">
                              <a:lumMod val="65000"/>
                              <a:lumOff val="35000"/>
                            </a:schemeClr>
                          </a:solidFill>
                        </a:rPr>
                        <a:t>Type I – heavy</a:t>
                      </a:r>
                      <a:r>
                        <a:rPr lang="en-US" sz="1800" b="1" i="1" baseline="0" dirty="0" smtClean="0">
                          <a:solidFill>
                            <a:schemeClr val="tx1">
                              <a:lumMod val="65000"/>
                              <a:lumOff val="35000"/>
                            </a:schemeClr>
                          </a:solidFill>
                        </a:rPr>
                        <a:t> duty</a:t>
                      </a:r>
                    </a:p>
                    <a:p>
                      <a:pPr marL="285750" indent="-285750">
                        <a:buFont typeface="Wingdings" panose="05000000000000000000" pitchFamily="2" charset="2"/>
                        <a:buChar char="§"/>
                      </a:pPr>
                      <a:r>
                        <a:rPr lang="en-US" sz="1800" baseline="0" dirty="0" smtClean="0">
                          <a:solidFill>
                            <a:schemeClr val="tx1">
                              <a:lumMod val="65000"/>
                              <a:lumOff val="35000"/>
                            </a:schemeClr>
                          </a:solidFill>
                        </a:rPr>
                        <a:t>3 – 20 feet</a:t>
                      </a:r>
                    </a:p>
                    <a:p>
                      <a:pPr marL="285750" indent="-285750">
                        <a:buFont typeface="Wingdings" panose="05000000000000000000" pitchFamily="2" charset="2"/>
                        <a:buChar char="§"/>
                      </a:pPr>
                      <a:r>
                        <a:rPr lang="en-US" sz="1800" baseline="0" dirty="0" smtClean="0">
                          <a:solidFill>
                            <a:schemeClr val="tx1">
                              <a:lumMod val="65000"/>
                              <a:lumOff val="35000"/>
                            </a:schemeClr>
                          </a:solidFill>
                        </a:rPr>
                        <a:t>Maximum load 250 </a:t>
                      </a:r>
                      <a:r>
                        <a:rPr lang="en-US" sz="1800" baseline="0" dirty="0" err="1" smtClean="0">
                          <a:solidFill>
                            <a:schemeClr val="tx1">
                              <a:lumMod val="65000"/>
                              <a:lumOff val="35000"/>
                            </a:schemeClr>
                          </a:solidFill>
                        </a:rPr>
                        <a:t>lbs</a:t>
                      </a:r>
                      <a:r>
                        <a:rPr lang="en-US" sz="1800" baseline="0" dirty="0" smtClean="0">
                          <a:solidFill>
                            <a:schemeClr val="tx1">
                              <a:lumMod val="65000"/>
                              <a:lumOff val="35000"/>
                            </a:schemeClr>
                          </a:solidFill>
                        </a:rPr>
                        <a:t> total, </a:t>
                      </a:r>
                    </a:p>
                    <a:p>
                      <a:pPr marL="0" indent="0">
                        <a:buFont typeface="Wingdings" panose="05000000000000000000" pitchFamily="2" charset="2"/>
                        <a:buNone/>
                      </a:pPr>
                      <a:r>
                        <a:rPr lang="en-US" sz="1800" baseline="0" dirty="0" smtClean="0">
                          <a:solidFill>
                            <a:schemeClr val="tx1">
                              <a:lumMod val="65000"/>
                              <a:lumOff val="35000"/>
                            </a:schemeClr>
                          </a:solidFill>
                        </a:rPr>
                        <a:t>     user plus materials</a:t>
                      </a:r>
                      <a:endParaRPr lang="en-US" sz="1800" dirty="0">
                        <a:solidFill>
                          <a:schemeClr val="tx1">
                            <a:lumMod val="65000"/>
                            <a:lumOff val="35000"/>
                          </a:schemeClr>
                        </a:solidFill>
                      </a:endParaRPr>
                    </a:p>
                  </a:txBody>
                  <a:tcPr marT="45717" marB="45717"/>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3721022737"/>
              </p:ext>
            </p:extLst>
          </p:nvPr>
        </p:nvGraphicFramePr>
        <p:xfrm>
          <a:off x="4905375" y="2133600"/>
          <a:ext cx="4229100" cy="3901264"/>
        </p:xfrm>
        <a:graphic>
          <a:graphicData uri="http://schemas.openxmlformats.org/drawingml/2006/table">
            <a:tbl>
              <a:tblPr firstRow="1" bandRow="1">
                <a:tableStyleId>{2D5ABB26-0587-4C30-8999-92F81FD0307C}</a:tableStyleId>
              </a:tblPr>
              <a:tblGrid>
                <a:gridCol w="4229100"/>
              </a:tblGrid>
              <a:tr h="457166">
                <a:tc>
                  <a:txBody>
                    <a:bodyPr/>
                    <a:lstStyle/>
                    <a:p>
                      <a:r>
                        <a:rPr lang="en-US" sz="2000" b="1" dirty="0" smtClean="0">
                          <a:solidFill>
                            <a:srgbClr val="800000"/>
                          </a:solidFill>
                          <a:latin typeface="Arial" panose="020B0604020202020204" pitchFamily="34" charset="0"/>
                          <a:cs typeface="Arial" panose="020B0604020202020204" pitchFamily="34" charset="0"/>
                        </a:rPr>
                        <a:t>Material Types:</a:t>
                      </a:r>
                      <a:endParaRPr lang="en-US" sz="2000" b="1" dirty="0">
                        <a:solidFill>
                          <a:srgbClr val="800000"/>
                        </a:solidFill>
                        <a:latin typeface="Arial" panose="020B0604020202020204" pitchFamily="34" charset="0"/>
                        <a:cs typeface="Arial" panose="020B0604020202020204" pitchFamily="34" charset="0"/>
                      </a:endParaRPr>
                    </a:p>
                  </a:txBody>
                  <a:tcPr marT="45717" marB="45717"/>
                </a:tc>
              </a:tr>
              <a:tr h="1066834">
                <a:tc>
                  <a:txBody>
                    <a:bodyPr/>
                    <a:lstStyle/>
                    <a:p>
                      <a:r>
                        <a:rPr lang="en-US" sz="1800" b="1" i="1" dirty="0" smtClean="0">
                          <a:solidFill>
                            <a:schemeClr val="tx1">
                              <a:lumMod val="65000"/>
                              <a:lumOff val="35000"/>
                            </a:schemeClr>
                          </a:solidFill>
                        </a:rPr>
                        <a:t>Metal</a:t>
                      </a:r>
                      <a:endParaRPr lang="en-US" sz="1800" b="1" i="1" baseline="0" dirty="0" smtClean="0">
                        <a:solidFill>
                          <a:schemeClr val="tx1">
                            <a:lumMod val="65000"/>
                            <a:lumOff val="35000"/>
                          </a:schemeClr>
                        </a:solidFill>
                      </a:endParaRPr>
                    </a:p>
                    <a:p>
                      <a:pPr marL="285750" indent="-285750">
                        <a:buFont typeface="Wingdings" panose="05000000000000000000" pitchFamily="2" charset="2"/>
                        <a:buChar char="§"/>
                      </a:pPr>
                      <a:r>
                        <a:rPr lang="en-US" sz="1800" dirty="0" smtClean="0">
                          <a:solidFill>
                            <a:schemeClr val="tx1">
                              <a:lumMod val="65000"/>
                              <a:lumOff val="35000"/>
                            </a:schemeClr>
                          </a:solidFill>
                        </a:rPr>
                        <a:t>OSHA regulation </a:t>
                      </a:r>
                      <a:r>
                        <a:rPr lang="en-US" sz="1800" b="0" i="0" kern="1200" dirty="0" smtClean="0">
                          <a:solidFill>
                            <a:schemeClr val="tx1">
                              <a:lumMod val="65000"/>
                              <a:lumOff val="35000"/>
                            </a:schemeClr>
                          </a:solidFill>
                          <a:effectLst/>
                          <a:latin typeface="+mn-lt"/>
                          <a:ea typeface="+mn-ea"/>
                          <a:cs typeface="+mn-cs"/>
                        </a:rPr>
                        <a:t>29 CFR 1910.26</a:t>
                      </a:r>
                    </a:p>
                    <a:p>
                      <a:pPr marL="285750" indent="-285750">
                        <a:buFont typeface="Wingdings" panose="05000000000000000000" pitchFamily="2" charset="2"/>
                        <a:buChar char="§"/>
                      </a:pPr>
                      <a:r>
                        <a:rPr lang="en-US" sz="1800" b="0" i="0" kern="1200" dirty="0" smtClean="0">
                          <a:solidFill>
                            <a:schemeClr val="tx1">
                              <a:lumMod val="65000"/>
                              <a:lumOff val="35000"/>
                            </a:schemeClr>
                          </a:solidFill>
                          <a:effectLst/>
                          <a:latin typeface="+mn-lt"/>
                          <a:ea typeface="+mn-ea"/>
                          <a:cs typeface="+mn-cs"/>
                        </a:rPr>
                        <a:t>ANSI standard ANSI A14.2-2007</a:t>
                      </a:r>
                      <a:endParaRPr lang="en-US" sz="1800" dirty="0">
                        <a:solidFill>
                          <a:schemeClr val="tx1">
                            <a:lumMod val="65000"/>
                            <a:lumOff val="35000"/>
                          </a:schemeClr>
                        </a:solidFill>
                      </a:endParaRPr>
                    </a:p>
                  </a:txBody>
                  <a:tcPr marT="45717" marB="45717"/>
                </a:tc>
              </a:tr>
              <a:tr h="1188632">
                <a:tc>
                  <a:txBody>
                    <a:bodyPr/>
                    <a:lstStyle/>
                    <a:p>
                      <a:r>
                        <a:rPr lang="en-US" sz="1800" b="1" i="1" dirty="0" smtClean="0">
                          <a:solidFill>
                            <a:schemeClr val="tx1">
                              <a:lumMod val="65000"/>
                              <a:lumOff val="35000"/>
                            </a:schemeClr>
                          </a:solidFill>
                        </a:rPr>
                        <a:t>Plastic/Fiberglass</a:t>
                      </a:r>
                    </a:p>
                    <a:p>
                      <a:pPr marL="285750" indent="-285750">
                        <a:buFont typeface="Wingdings" panose="05000000000000000000" pitchFamily="2" charset="2"/>
                        <a:buChar char="§"/>
                      </a:pPr>
                      <a:r>
                        <a:rPr lang="en-US" sz="1800" dirty="0" smtClean="0">
                          <a:solidFill>
                            <a:schemeClr val="tx1">
                              <a:lumMod val="65000"/>
                              <a:lumOff val="35000"/>
                            </a:schemeClr>
                          </a:solidFill>
                        </a:rPr>
                        <a:t>No OSHA regulation</a:t>
                      </a:r>
                      <a:endParaRPr lang="en-US" sz="1800" baseline="0" dirty="0" smtClean="0">
                        <a:solidFill>
                          <a:schemeClr val="tx1">
                            <a:lumMod val="65000"/>
                            <a:lumOff val="35000"/>
                          </a:schemeClr>
                        </a:solidFill>
                      </a:endParaRPr>
                    </a:p>
                    <a:p>
                      <a:pPr marL="285750" indent="-285750">
                        <a:buFont typeface="Wingdings" panose="05000000000000000000" pitchFamily="2" charset="2"/>
                        <a:buChar char="§"/>
                      </a:pPr>
                      <a:r>
                        <a:rPr lang="en-US" sz="1800" baseline="0" dirty="0" smtClean="0">
                          <a:solidFill>
                            <a:schemeClr val="tx1">
                              <a:lumMod val="65000"/>
                              <a:lumOff val="35000"/>
                            </a:schemeClr>
                          </a:solidFill>
                        </a:rPr>
                        <a:t>ANSI standard </a:t>
                      </a:r>
                      <a:r>
                        <a:rPr lang="en-US" sz="1800" b="0" i="0" kern="1200" dirty="0" smtClean="0">
                          <a:solidFill>
                            <a:schemeClr val="tx1">
                              <a:lumMod val="65000"/>
                              <a:lumOff val="35000"/>
                            </a:schemeClr>
                          </a:solidFill>
                          <a:effectLst/>
                          <a:latin typeface="+mn-lt"/>
                          <a:ea typeface="+mn-ea"/>
                          <a:cs typeface="+mn-cs"/>
                        </a:rPr>
                        <a:t>ANSI A14.5-2007</a:t>
                      </a:r>
                      <a:endParaRPr lang="en-US" sz="1800" dirty="0">
                        <a:solidFill>
                          <a:schemeClr val="tx1">
                            <a:lumMod val="65000"/>
                            <a:lumOff val="35000"/>
                          </a:schemeClr>
                        </a:solidFill>
                      </a:endParaRPr>
                    </a:p>
                  </a:txBody>
                  <a:tcPr marT="45717" marB="45717"/>
                </a:tc>
              </a:tr>
              <a:tr h="1188632">
                <a:tc>
                  <a:txBody>
                    <a:bodyPr/>
                    <a:lstStyle/>
                    <a:p>
                      <a:r>
                        <a:rPr lang="en-US" sz="1800" b="1" i="1" dirty="0" smtClean="0">
                          <a:solidFill>
                            <a:schemeClr val="tx1">
                              <a:lumMod val="65000"/>
                              <a:lumOff val="35000"/>
                            </a:schemeClr>
                          </a:solidFill>
                        </a:rPr>
                        <a:t>Wood</a:t>
                      </a:r>
                      <a:endParaRPr lang="en-US" sz="1800" b="1" i="1" baseline="0" dirty="0" smtClean="0">
                        <a:solidFill>
                          <a:schemeClr val="tx1">
                            <a:lumMod val="65000"/>
                            <a:lumOff val="35000"/>
                          </a:schemeClr>
                        </a:solidFill>
                      </a:endParaRPr>
                    </a:p>
                    <a:p>
                      <a:pPr marL="285750" indent="-285750">
                        <a:buFont typeface="Wingdings" panose="05000000000000000000" pitchFamily="2" charset="2"/>
                        <a:buChar char="§"/>
                      </a:pPr>
                      <a:r>
                        <a:rPr lang="en-US" sz="1800" baseline="0" dirty="0" smtClean="0">
                          <a:solidFill>
                            <a:schemeClr val="tx1">
                              <a:lumMod val="65000"/>
                              <a:lumOff val="35000"/>
                            </a:schemeClr>
                          </a:solidFill>
                        </a:rPr>
                        <a:t>OSHA regulation </a:t>
                      </a:r>
                      <a:r>
                        <a:rPr lang="en-US" sz="1800" b="0" i="0" kern="1200" dirty="0" smtClean="0">
                          <a:solidFill>
                            <a:schemeClr val="tx1">
                              <a:lumMod val="65000"/>
                              <a:lumOff val="35000"/>
                            </a:schemeClr>
                          </a:solidFill>
                          <a:effectLst/>
                          <a:latin typeface="+mn-lt"/>
                          <a:ea typeface="+mn-ea"/>
                          <a:cs typeface="+mn-cs"/>
                        </a:rPr>
                        <a:t>29 CFR 1910.25</a:t>
                      </a:r>
                      <a:endParaRPr lang="en-US" sz="1800" baseline="0" dirty="0" smtClean="0">
                        <a:solidFill>
                          <a:schemeClr val="tx1">
                            <a:lumMod val="65000"/>
                            <a:lumOff val="35000"/>
                          </a:schemeClr>
                        </a:solidFill>
                      </a:endParaRPr>
                    </a:p>
                    <a:p>
                      <a:pPr marL="285750" indent="-285750">
                        <a:buFont typeface="Wingdings" panose="05000000000000000000" pitchFamily="2" charset="2"/>
                        <a:buChar char="§"/>
                      </a:pPr>
                      <a:r>
                        <a:rPr lang="en-US" sz="1800" baseline="0" dirty="0" smtClean="0">
                          <a:solidFill>
                            <a:schemeClr val="tx1">
                              <a:lumMod val="65000"/>
                              <a:lumOff val="35000"/>
                            </a:schemeClr>
                          </a:solidFill>
                        </a:rPr>
                        <a:t>ANSI standard </a:t>
                      </a:r>
                      <a:r>
                        <a:rPr lang="en-US" sz="1800" b="0" i="0" kern="1200" dirty="0" smtClean="0">
                          <a:solidFill>
                            <a:schemeClr val="tx1">
                              <a:lumMod val="65000"/>
                              <a:lumOff val="35000"/>
                            </a:schemeClr>
                          </a:solidFill>
                          <a:effectLst/>
                          <a:latin typeface="+mn-lt"/>
                          <a:ea typeface="+mn-ea"/>
                          <a:cs typeface="+mn-cs"/>
                        </a:rPr>
                        <a:t>ANSI A14.1-2007</a:t>
                      </a:r>
                      <a:endParaRPr lang="en-US" sz="1800" dirty="0">
                        <a:solidFill>
                          <a:schemeClr val="tx1">
                            <a:lumMod val="65000"/>
                            <a:lumOff val="35000"/>
                          </a:schemeClr>
                        </a:solidFill>
                      </a:endParaRPr>
                    </a:p>
                  </a:txBody>
                  <a:tcPr marT="45717" marB="45717"/>
                </a:tc>
              </a:tr>
            </a:tbl>
          </a:graphicData>
        </a:graphic>
      </p:graphicFrame>
    </p:spTree>
    <p:extLst>
      <p:ext uri="{BB962C8B-B14F-4D97-AF65-F5344CB8AC3E}">
        <p14:creationId xmlns:p14="http://schemas.microsoft.com/office/powerpoint/2010/main" xmlns="" val="4030200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referRelativeResize="0">
            <a:picLocks/>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57200" y="762000"/>
            <a:ext cx="8229600" cy="584775"/>
          </a:xfrm>
          <a:prstGeom prst="rect">
            <a:avLst/>
          </a:prstGeom>
          <a:solidFill>
            <a:srgbClr val="B2B2B2"/>
          </a:solidFill>
        </p:spPr>
        <p:txBody>
          <a:bodyPr wrap="square" rtlCol="0">
            <a:spAutoFit/>
          </a:bodyPr>
          <a:lstStyle/>
          <a:p>
            <a:pPr algn="ctr"/>
            <a:r>
              <a:rPr lang="en-US" sz="3200" dirty="0" smtClean="0">
                <a:ln>
                  <a:solidFill>
                    <a:schemeClr val="bg2">
                      <a:lumMod val="25000"/>
                    </a:schemeClr>
                  </a:solidFill>
                </a:ln>
                <a:solidFill>
                  <a:srgbClr val="F0F1E3"/>
                </a:solidFill>
                <a:latin typeface="Copperplate Gothic Bold" panose="020E0705020206020404" pitchFamily="34" charset="0"/>
              </a:rPr>
              <a:t>Selecting an APPROVED ladder </a:t>
            </a:r>
            <a:endParaRPr lang="en-US" sz="3200" dirty="0">
              <a:ln>
                <a:solidFill>
                  <a:schemeClr val="bg2">
                    <a:lumMod val="25000"/>
                  </a:schemeClr>
                </a:solidFill>
              </a:ln>
              <a:solidFill>
                <a:srgbClr val="F0F1E3"/>
              </a:solidFill>
              <a:latin typeface="Copperplate Gothic Bold" panose="020E0705020206020404" pitchFamily="34" charset="0"/>
            </a:endParaRPr>
          </a:p>
        </p:txBody>
      </p:sp>
      <p:sp>
        <p:nvSpPr>
          <p:cNvPr id="7" name="Text Box 6"/>
          <p:cNvSpPr txBox="1">
            <a:spLocks noChangeArrowheads="1"/>
          </p:cNvSpPr>
          <p:nvPr/>
        </p:nvSpPr>
        <p:spPr bwMode="auto">
          <a:xfrm>
            <a:off x="2125663" y="2133600"/>
            <a:ext cx="2590800"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SzPct val="85000"/>
              <a:buBlip>
                <a:blip r:embed="rId3"/>
              </a:buBlip>
              <a:defRPr sz="3200">
                <a:solidFill>
                  <a:schemeClr val="tx1"/>
                </a:solidFill>
                <a:latin typeface="Garamond" pitchFamily="18" charset="0"/>
              </a:defRPr>
            </a:lvl1pPr>
            <a:lvl2pPr marL="742950" indent="-285750" eaLnBrk="0" hangingPunct="0">
              <a:spcBef>
                <a:spcPct val="20000"/>
              </a:spcBef>
              <a:buSzPct val="75000"/>
              <a:buBlip>
                <a:blip r:embed="rId3"/>
              </a:buBlip>
              <a:defRPr sz="2800">
                <a:solidFill>
                  <a:schemeClr val="tx1"/>
                </a:solidFill>
                <a:latin typeface="Garamond" pitchFamily="18" charset="0"/>
              </a:defRPr>
            </a:lvl2pPr>
            <a:lvl3pPr marL="1143000" indent="-228600" eaLnBrk="0" hangingPunct="0">
              <a:spcBef>
                <a:spcPct val="20000"/>
              </a:spcBef>
              <a:buSzPct val="65000"/>
              <a:buFont typeface="Wingdings" pitchFamily="2" charset="2"/>
              <a:buBlip>
                <a:blip r:embed="rId3"/>
              </a:buBlip>
              <a:defRPr sz="2400">
                <a:solidFill>
                  <a:schemeClr val="tx1"/>
                </a:solidFill>
                <a:latin typeface="Garamond" pitchFamily="18" charset="0"/>
              </a:defRPr>
            </a:lvl3pPr>
            <a:lvl4pPr marL="1600200" indent="-228600" eaLnBrk="0" hangingPunct="0">
              <a:spcBef>
                <a:spcPct val="20000"/>
              </a:spcBef>
              <a:buChar char="–"/>
              <a:defRPr sz="2000">
                <a:solidFill>
                  <a:schemeClr val="tx1"/>
                </a:solidFill>
                <a:latin typeface="Garamond" pitchFamily="18" charset="0"/>
              </a:defRPr>
            </a:lvl4pPr>
            <a:lvl5pPr marL="2057400" indent="-228600" eaLnBrk="0" hangingPunct="0">
              <a:spcBef>
                <a:spcPct val="20000"/>
              </a:spcBef>
              <a:buChar char="»"/>
              <a:defRPr sz="2000">
                <a:solidFill>
                  <a:schemeClr val="tx1"/>
                </a:solidFill>
                <a:latin typeface="Garamond" pitchFamily="18" charset="0"/>
              </a:defRPr>
            </a:lvl5pPr>
            <a:lvl6pPr marL="2514600" indent="-228600" eaLnBrk="0" fontAlgn="base" hangingPunct="0">
              <a:spcBef>
                <a:spcPct val="20000"/>
              </a:spcBef>
              <a:spcAft>
                <a:spcPct val="0"/>
              </a:spcAft>
              <a:buChar char="»"/>
              <a:defRPr sz="2000">
                <a:solidFill>
                  <a:schemeClr val="tx1"/>
                </a:solidFill>
                <a:latin typeface="Garamond" pitchFamily="18" charset="0"/>
              </a:defRPr>
            </a:lvl6pPr>
            <a:lvl7pPr marL="2971800" indent="-228600" eaLnBrk="0" fontAlgn="base" hangingPunct="0">
              <a:spcBef>
                <a:spcPct val="20000"/>
              </a:spcBef>
              <a:spcAft>
                <a:spcPct val="0"/>
              </a:spcAft>
              <a:buChar char="»"/>
              <a:defRPr sz="2000">
                <a:solidFill>
                  <a:schemeClr val="tx1"/>
                </a:solidFill>
                <a:latin typeface="Garamond" pitchFamily="18" charset="0"/>
              </a:defRPr>
            </a:lvl7pPr>
            <a:lvl8pPr marL="3429000" indent="-228600" eaLnBrk="0" fontAlgn="base" hangingPunct="0">
              <a:spcBef>
                <a:spcPct val="20000"/>
              </a:spcBef>
              <a:spcAft>
                <a:spcPct val="0"/>
              </a:spcAft>
              <a:buChar char="»"/>
              <a:defRPr sz="2000">
                <a:solidFill>
                  <a:schemeClr val="tx1"/>
                </a:solidFill>
                <a:latin typeface="Garamond" pitchFamily="18" charset="0"/>
              </a:defRPr>
            </a:lvl8pPr>
            <a:lvl9pPr marL="3886200" indent="-228600" eaLnBrk="0" fontAlgn="base" hangingPunct="0">
              <a:spcBef>
                <a:spcPct val="20000"/>
              </a:spcBef>
              <a:spcAft>
                <a:spcPct val="0"/>
              </a:spcAft>
              <a:buChar char="»"/>
              <a:defRPr sz="2000">
                <a:solidFill>
                  <a:schemeClr val="tx1"/>
                </a:solidFill>
                <a:latin typeface="Garamond" pitchFamily="18" charset="0"/>
              </a:defRPr>
            </a:lvl9pPr>
          </a:lstStyle>
          <a:p>
            <a:pPr eaLnBrk="1" hangingPunct="1">
              <a:spcBef>
                <a:spcPct val="0"/>
              </a:spcBef>
              <a:buSzTx/>
              <a:buFontTx/>
              <a:buNone/>
            </a:pPr>
            <a:r>
              <a:rPr lang="en-US" altLang="en-US" sz="1500" dirty="0">
                <a:solidFill>
                  <a:schemeClr val="tx1">
                    <a:lumMod val="65000"/>
                    <a:lumOff val="35000"/>
                  </a:schemeClr>
                </a:solidFill>
                <a:latin typeface="Arial" charset="0"/>
              </a:rPr>
              <a:t>Rolling step ladders are often used in situations where step ladders are needed but cannot be fixed into place. Often, rolling step ladders are found in department stores, firehouses, or warehouses.</a:t>
            </a:r>
          </a:p>
        </p:txBody>
      </p:sp>
      <p:pic>
        <p:nvPicPr>
          <p:cNvPr id="8" name="Picture 4"/>
          <p:cNvPicPr>
            <a:picLocks noGrp="1" noChangeAspect="1" noChangeArrowheads="1"/>
          </p:cNvPicPr>
          <p:nvPr>
            <p:ph idx="1"/>
          </p:nvPr>
        </p:nvPicPr>
        <p:blipFill>
          <a:blip r:embed="rId4" cstate="print">
            <a:extLst>
              <a:ext uri="{28A0092B-C50C-407E-A947-70E740481C1C}">
                <a14:useLocalDpi xmlns:a14="http://schemas.microsoft.com/office/drawing/2010/main" xmlns="" val="0"/>
              </a:ext>
            </a:extLst>
          </a:blip>
          <a:srcRect/>
          <a:stretch>
            <a:fillRect/>
          </a:stretch>
        </p:blipFill>
        <p:spPr>
          <a:xfrm>
            <a:off x="560387" y="2133600"/>
            <a:ext cx="1470025" cy="1856597"/>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Text Box 10"/>
          <p:cNvSpPr txBox="1">
            <a:spLocks noChangeArrowheads="1"/>
          </p:cNvSpPr>
          <p:nvPr/>
        </p:nvSpPr>
        <p:spPr bwMode="auto">
          <a:xfrm>
            <a:off x="2125663" y="4288234"/>
            <a:ext cx="2819400"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SzPct val="85000"/>
              <a:buBlip>
                <a:blip r:embed="rId3"/>
              </a:buBlip>
              <a:defRPr sz="3200">
                <a:solidFill>
                  <a:schemeClr val="tx1"/>
                </a:solidFill>
                <a:latin typeface="Garamond" pitchFamily="18" charset="0"/>
              </a:defRPr>
            </a:lvl1pPr>
            <a:lvl2pPr marL="742950" indent="-285750" eaLnBrk="0" hangingPunct="0">
              <a:spcBef>
                <a:spcPct val="20000"/>
              </a:spcBef>
              <a:buSzPct val="75000"/>
              <a:buBlip>
                <a:blip r:embed="rId3"/>
              </a:buBlip>
              <a:defRPr sz="2800">
                <a:solidFill>
                  <a:schemeClr val="tx1"/>
                </a:solidFill>
                <a:latin typeface="Garamond" pitchFamily="18" charset="0"/>
              </a:defRPr>
            </a:lvl2pPr>
            <a:lvl3pPr marL="1143000" indent="-228600" eaLnBrk="0" hangingPunct="0">
              <a:spcBef>
                <a:spcPct val="20000"/>
              </a:spcBef>
              <a:buSzPct val="65000"/>
              <a:buFont typeface="Wingdings" pitchFamily="2" charset="2"/>
              <a:buBlip>
                <a:blip r:embed="rId3"/>
              </a:buBlip>
              <a:defRPr sz="2400">
                <a:solidFill>
                  <a:schemeClr val="tx1"/>
                </a:solidFill>
                <a:latin typeface="Garamond" pitchFamily="18" charset="0"/>
              </a:defRPr>
            </a:lvl3pPr>
            <a:lvl4pPr marL="1600200" indent="-228600" eaLnBrk="0" hangingPunct="0">
              <a:spcBef>
                <a:spcPct val="20000"/>
              </a:spcBef>
              <a:buChar char="–"/>
              <a:defRPr sz="2000">
                <a:solidFill>
                  <a:schemeClr val="tx1"/>
                </a:solidFill>
                <a:latin typeface="Garamond" pitchFamily="18" charset="0"/>
              </a:defRPr>
            </a:lvl4pPr>
            <a:lvl5pPr marL="2057400" indent="-228600" eaLnBrk="0" hangingPunct="0">
              <a:spcBef>
                <a:spcPct val="20000"/>
              </a:spcBef>
              <a:buChar char="»"/>
              <a:defRPr sz="2000">
                <a:solidFill>
                  <a:schemeClr val="tx1"/>
                </a:solidFill>
                <a:latin typeface="Garamond" pitchFamily="18" charset="0"/>
              </a:defRPr>
            </a:lvl5pPr>
            <a:lvl6pPr marL="2514600" indent="-228600" eaLnBrk="0" fontAlgn="base" hangingPunct="0">
              <a:spcBef>
                <a:spcPct val="20000"/>
              </a:spcBef>
              <a:spcAft>
                <a:spcPct val="0"/>
              </a:spcAft>
              <a:buChar char="»"/>
              <a:defRPr sz="2000">
                <a:solidFill>
                  <a:schemeClr val="tx1"/>
                </a:solidFill>
                <a:latin typeface="Garamond" pitchFamily="18" charset="0"/>
              </a:defRPr>
            </a:lvl6pPr>
            <a:lvl7pPr marL="2971800" indent="-228600" eaLnBrk="0" fontAlgn="base" hangingPunct="0">
              <a:spcBef>
                <a:spcPct val="20000"/>
              </a:spcBef>
              <a:spcAft>
                <a:spcPct val="0"/>
              </a:spcAft>
              <a:buChar char="»"/>
              <a:defRPr sz="2000">
                <a:solidFill>
                  <a:schemeClr val="tx1"/>
                </a:solidFill>
                <a:latin typeface="Garamond" pitchFamily="18" charset="0"/>
              </a:defRPr>
            </a:lvl7pPr>
            <a:lvl8pPr marL="3429000" indent="-228600" eaLnBrk="0" fontAlgn="base" hangingPunct="0">
              <a:spcBef>
                <a:spcPct val="20000"/>
              </a:spcBef>
              <a:spcAft>
                <a:spcPct val="0"/>
              </a:spcAft>
              <a:buChar char="»"/>
              <a:defRPr sz="2000">
                <a:solidFill>
                  <a:schemeClr val="tx1"/>
                </a:solidFill>
                <a:latin typeface="Garamond" pitchFamily="18" charset="0"/>
              </a:defRPr>
            </a:lvl8pPr>
            <a:lvl9pPr marL="3886200" indent="-228600" eaLnBrk="0" fontAlgn="base" hangingPunct="0">
              <a:spcBef>
                <a:spcPct val="20000"/>
              </a:spcBef>
              <a:spcAft>
                <a:spcPct val="0"/>
              </a:spcAft>
              <a:buChar char="»"/>
              <a:defRPr sz="2000">
                <a:solidFill>
                  <a:schemeClr val="tx1"/>
                </a:solidFill>
                <a:latin typeface="Garamond" pitchFamily="18" charset="0"/>
              </a:defRPr>
            </a:lvl9pPr>
          </a:lstStyle>
          <a:p>
            <a:pPr eaLnBrk="1" hangingPunct="1">
              <a:spcBef>
                <a:spcPct val="0"/>
              </a:spcBef>
              <a:buSzTx/>
              <a:buFontTx/>
              <a:buNone/>
            </a:pPr>
            <a:r>
              <a:rPr lang="en-US" altLang="en-US" sz="1500" dirty="0">
                <a:solidFill>
                  <a:schemeClr val="tx1">
                    <a:lumMod val="65000"/>
                    <a:lumOff val="35000"/>
                  </a:schemeClr>
                </a:solidFill>
                <a:latin typeface="Arial" charset="0"/>
              </a:rPr>
              <a:t>Sectional ladders are </a:t>
            </a:r>
          </a:p>
          <a:p>
            <a:pPr eaLnBrk="1" hangingPunct="1">
              <a:spcBef>
                <a:spcPct val="0"/>
              </a:spcBef>
              <a:buSzTx/>
              <a:buFontTx/>
              <a:buNone/>
            </a:pPr>
            <a:r>
              <a:rPr lang="en-US" altLang="en-US" sz="1500" dirty="0">
                <a:solidFill>
                  <a:schemeClr val="tx1">
                    <a:lumMod val="65000"/>
                    <a:lumOff val="35000"/>
                  </a:schemeClr>
                </a:solidFill>
                <a:latin typeface="Arial" charset="0"/>
              </a:rPr>
              <a:t>designed for use mainly </a:t>
            </a:r>
          </a:p>
          <a:p>
            <a:pPr eaLnBrk="1" hangingPunct="1">
              <a:spcBef>
                <a:spcPct val="0"/>
              </a:spcBef>
              <a:buSzTx/>
              <a:buFontTx/>
              <a:buNone/>
            </a:pPr>
            <a:r>
              <a:rPr lang="en-US" altLang="en-US" sz="1500" dirty="0">
                <a:solidFill>
                  <a:schemeClr val="tx1">
                    <a:lumMod val="65000"/>
                    <a:lumOff val="35000"/>
                  </a:schemeClr>
                </a:solidFill>
                <a:latin typeface="Arial" charset="0"/>
              </a:rPr>
              <a:t>by electrical, telephone, </a:t>
            </a:r>
          </a:p>
          <a:p>
            <a:pPr eaLnBrk="1" hangingPunct="1">
              <a:spcBef>
                <a:spcPct val="0"/>
              </a:spcBef>
              <a:buSzTx/>
              <a:buFontTx/>
              <a:buNone/>
            </a:pPr>
            <a:r>
              <a:rPr lang="en-US" altLang="en-US" sz="1500" dirty="0">
                <a:solidFill>
                  <a:schemeClr val="tx1">
                    <a:lumMod val="65000"/>
                    <a:lumOff val="35000"/>
                  </a:schemeClr>
                </a:solidFill>
                <a:latin typeface="Arial" charset="0"/>
              </a:rPr>
              <a:t>and cable utilities. They </a:t>
            </a:r>
          </a:p>
          <a:p>
            <a:pPr eaLnBrk="1" hangingPunct="1">
              <a:spcBef>
                <a:spcPct val="0"/>
              </a:spcBef>
              <a:buSzTx/>
              <a:buFontTx/>
              <a:buNone/>
            </a:pPr>
            <a:r>
              <a:rPr lang="en-US" altLang="en-US" sz="1500" dirty="0">
                <a:solidFill>
                  <a:schemeClr val="tx1">
                    <a:lumMod val="65000"/>
                    <a:lumOff val="35000"/>
                  </a:schemeClr>
                </a:solidFill>
                <a:latin typeface="Arial" charset="0"/>
              </a:rPr>
              <a:t>provide versatility where </a:t>
            </a:r>
          </a:p>
          <a:p>
            <a:pPr eaLnBrk="1" hangingPunct="1">
              <a:spcBef>
                <a:spcPct val="0"/>
              </a:spcBef>
              <a:buSzTx/>
              <a:buFontTx/>
              <a:buNone/>
            </a:pPr>
            <a:r>
              <a:rPr lang="en-US" altLang="en-US" sz="1500" dirty="0">
                <a:solidFill>
                  <a:schemeClr val="tx1">
                    <a:lumMod val="65000"/>
                    <a:lumOff val="35000"/>
                  </a:schemeClr>
                </a:solidFill>
                <a:latin typeface="Arial" charset="0"/>
              </a:rPr>
              <a:t>transit, storage or access </a:t>
            </a:r>
          </a:p>
          <a:p>
            <a:pPr eaLnBrk="1" hangingPunct="1">
              <a:spcBef>
                <a:spcPct val="0"/>
              </a:spcBef>
              <a:buSzTx/>
              <a:buFontTx/>
              <a:buNone/>
            </a:pPr>
            <a:r>
              <a:rPr lang="en-US" altLang="en-US" sz="1500" dirty="0">
                <a:solidFill>
                  <a:schemeClr val="tx1">
                    <a:lumMod val="65000"/>
                    <a:lumOff val="35000"/>
                  </a:schemeClr>
                </a:solidFill>
                <a:latin typeface="Arial" charset="0"/>
              </a:rPr>
              <a:t>requires short sections to </a:t>
            </a:r>
          </a:p>
          <a:p>
            <a:pPr eaLnBrk="1" hangingPunct="1">
              <a:spcBef>
                <a:spcPct val="0"/>
              </a:spcBef>
              <a:buSzTx/>
              <a:buFontTx/>
              <a:buNone/>
            </a:pPr>
            <a:r>
              <a:rPr lang="en-US" altLang="en-US" sz="1500" dirty="0">
                <a:solidFill>
                  <a:schemeClr val="tx1">
                    <a:lumMod val="65000"/>
                    <a:lumOff val="35000"/>
                  </a:schemeClr>
                </a:solidFill>
                <a:latin typeface="Arial" charset="0"/>
              </a:rPr>
              <a:t>be coupled together.</a:t>
            </a:r>
          </a:p>
        </p:txBody>
      </p:sp>
      <p:pic>
        <p:nvPicPr>
          <p:cNvPr id="10" name="Picture 9"/>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62000" y="4134644"/>
            <a:ext cx="1172307" cy="23550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Text Box 8"/>
          <p:cNvSpPr txBox="1">
            <a:spLocks noChangeArrowheads="1"/>
          </p:cNvSpPr>
          <p:nvPr/>
        </p:nvSpPr>
        <p:spPr bwMode="auto">
          <a:xfrm>
            <a:off x="6205537" y="2105818"/>
            <a:ext cx="2590800" cy="17081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SzPct val="85000"/>
              <a:buBlip>
                <a:blip r:embed="rId3"/>
              </a:buBlip>
              <a:defRPr sz="3200">
                <a:solidFill>
                  <a:schemeClr val="tx1"/>
                </a:solidFill>
                <a:latin typeface="Garamond" pitchFamily="18" charset="0"/>
              </a:defRPr>
            </a:lvl1pPr>
            <a:lvl2pPr marL="742950" indent="-285750" eaLnBrk="0" hangingPunct="0">
              <a:spcBef>
                <a:spcPct val="20000"/>
              </a:spcBef>
              <a:buSzPct val="75000"/>
              <a:buBlip>
                <a:blip r:embed="rId3"/>
              </a:buBlip>
              <a:defRPr sz="2800">
                <a:solidFill>
                  <a:schemeClr val="tx1"/>
                </a:solidFill>
                <a:latin typeface="Garamond" pitchFamily="18" charset="0"/>
              </a:defRPr>
            </a:lvl2pPr>
            <a:lvl3pPr marL="1143000" indent="-228600" eaLnBrk="0" hangingPunct="0">
              <a:spcBef>
                <a:spcPct val="20000"/>
              </a:spcBef>
              <a:buSzPct val="65000"/>
              <a:buFont typeface="Wingdings" pitchFamily="2" charset="2"/>
              <a:buBlip>
                <a:blip r:embed="rId3"/>
              </a:buBlip>
              <a:defRPr sz="2400">
                <a:solidFill>
                  <a:schemeClr val="tx1"/>
                </a:solidFill>
                <a:latin typeface="Garamond" pitchFamily="18" charset="0"/>
              </a:defRPr>
            </a:lvl3pPr>
            <a:lvl4pPr marL="1600200" indent="-228600" eaLnBrk="0" hangingPunct="0">
              <a:spcBef>
                <a:spcPct val="20000"/>
              </a:spcBef>
              <a:buChar char="–"/>
              <a:defRPr sz="2000">
                <a:solidFill>
                  <a:schemeClr val="tx1"/>
                </a:solidFill>
                <a:latin typeface="Garamond" pitchFamily="18" charset="0"/>
              </a:defRPr>
            </a:lvl4pPr>
            <a:lvl5pPr marL="2057400" indent="-228600" eaLnBrk="0" hangingPunct="0">
              <a:spcBef>
                <a:spcPct val="20000"/>
              </a:spcBef>
              <a:buChar char="»"/>
              <a:defRPr sz="2000">
                <a:solidFill>
                  <a:schemeClr val="tx1"/>
                </a:solidFill>
                <a:latin typeface="Garamond" pitchFamily="18" charset="0"/>
              </a:defRPr>
            </a:lvl5pPr>
            <a:lvl6pPr marL="2514600" indent="-228600" eaLnBrk="0" fontAlgn="base" hangingPunct="0">
              <a:spcBef>
                <a:spcPct val="20000"/>
              </a:spcBef>
              <a:spcAft>
                <a:spcPct val="0"/>
              </a:spcAft>
              <a:buChar char="»"/>
              <a:defRPr sz="2000">
                <a:solidFill>
                  <a:schemeClr val="tx1"/>
                </a:solidFill>
                <a:latin typeface="Garamond" pitchFamily="18" charset="0"/>
              </a:defRPr>
            </a:lvl6pPr>
            <a:lvl7pPr marL="2971800" indent="-228600" eaLnBrk="0" fontAlgn="base" hangingPunct="0">
              <a:spcBef>
                <a:spcPct val="20000"/>
              </a:spcBef>
              <a:spcAft>
                <a:spcPct val="0"/>
              </a:spcAft>
              <a:buChar char="»"/>
              <a:defRPr sz="2000">
                <a:solidFill>
                  <a:schemeClr val="tx1"/>
                </a:solidFill>
                <a:latin typeface="Garamond" pitchFamily="18" charset="0"/>
              </a:defRPr>
            </a:lvl7pPr>
            <a:lvl8pPr marL="3429000" indent="-228600" eaLnBrk="0" fontAlgn="base" hangingPunct="0">
              <a:spcBef>
                <a:spcPct val="20000"/>
              </a:spcBef>
              <a:spcAft>
                <a:spcPct val="0"/>
              </a:spcAft>
              <a:buChar char="»"/>
              <a:defRPr sz="2000">
                <a:solidFill>
                  <a:schemeClr val="tx1"/>
                </a:solidFill>
                <a:latin typeface="Garamond" pitchFamily="18" charset="0"/>
              </a:defRPr>
            </a:lvl8pPr>
            <a:lvl9pPr marL="3886200" indent="-228600" eaLnBrk="0" fontAlgn="base" hangingPunct="0">
              <a:spcBef>
                <a:spcPct val="20000"/>
              </a:spcBef>
              <a:spcAft>
                <a:spcPct val="0"/>
              </a:spcAft>
              <a:buChar char="»"/>
              <a:defRPr sz="2000">
                <a:solidFill>
                  <a:schemeClr val="tx1"/>
                </a:solidFill>
                <a:latin typeface="Garamond" pitchFamily="18" charset="0"/>
              </a:defRPr>
            </a:lvl9pPr>
          </a:lstStyle>
          <a:p>
            <a:pPr eaLnBrk="1" hangingPunct="1">
              <a:spcBef>
                <a:spcPct val="0"/>
              </a:spcBef>
              <a:buSzTx/>
              <a:buFontTx/>
              <a:buNone/>
            </a:pPr>
            <a:r>
              <a:rPr lang="en-US" altLang="en-US" sz="1500" dirty="0">
                <a:solidFill>
                  <a:schemeClr val="tx1">
                    <a:lumMod val="65000"/>
                    <a:lumOff val="35000"/>
                  </a:schemeClr>
                </a:solidFill>
                <a:latin typeface="Arial" charset="0"/>
              </a:rPr>
              <a:t>Stepladders are often</a:t>
            </a:r>
          </a:p>
          <a:p>
            <a:pPr eaLnBrk="1" hangingPunct="1">
              <a:spcBef>
                <a:spcPct val="0"/>
              </a:spcBef>
              <a:buSzTx/>
              <a:buFontTx/>
              <a:buNone/>
            </a:pPr>
            <a:r>
              <a:rPr lang="en-US" altLang="en-US" sz="1500" dirty="0">
                <a:solidFill>
                  <a:schemeClr val="tx1">
                    <a:lumMod val="65000"/>
                    <a:lumOff val="35000"/>
                  </a:schemeClr>
                </a:solidFill>
                <a:latin typeface="Arial" charset="0"/>
              </a:rPr>
              <a:t>used for applications</a:t>
            </a:r>
          </a:p>
          <a:p>
            <a:pPr eaLnBrk="1" hangingPunct="1">
              <a:spcBef>
                <a:spcPct val="0"/>
              </a:spcBef>
              <a:buSzTx/>
              <a:buFontTx/>
              <a:buNone/>
            </a:pPr>
            <a:r>
              <a:rPr lang="en-US" altLang="en-US" sz="1500" dirty="0">
                <a:solidFill>
                  <a:schemeClr val="tx1">
                    <a:lumMod val="65000"/>
                    <a:lumOff val="35000"/>
                  </a:schemeClr>
                </a:solidFill>
                <a:latin typeface="Arial" charset="0"/>
              </a:rPr>
              <a:t>at low or medium heights. </a:t>
            </a:r>
          </a:p>
          <a:p>
            <a:pPr eaLnBrk="1" hangingPunct="1">
              <a:spcBef>
                <a:spcPct val="0"/>
              </a:spcBef>
              <a:buSzTx/>
              <a:buFontTx/>
              <a:buNone/>
            </a:pPr>
            <a:r>
              <a:rPr lang="en-US" altLang="en-US" sz="1500" dirty="0">
                <a:solidFill>
                  <a:schemeClr val="tx1">
                    <a:lumMod val="65000"/>
                    <a:lumOff val="35000"/>
                  </a:schemeClr>
                </a:solidFill>
                <a:latin typeface="Arial" charset="0"/>
              </a:rPr>
              <a:t>Ladder tops and pail </a:t>
            </a:r>
          </a:p>
          <a:p>
            <a:pPr eaLnBrk="1" hangingPunct="1">
              <a:spcBef>
                <a:spcPct val="0"/>
              </a:spcBef>
              <a:buSzTx/>
              <a:buFontTx/>
              <a:buNone/>
            </a:pPr>
            <a:r>
              <a:rPr lang="en-US" altLang="en-US" sz="1500" dirty="0">
                <a:solidFill>
                  <a:schemeClr val="tx1">
                    <a:lumMod val="65000"/>
                    <a:lumOff val="35000"/>
                  </a:schemeClr>
                </a:solidFill>
                <a:latin typeface="Arial" charset="0"/>
              </a:rPr>
              <a:t>shelves can hold tools, </a:t>
            </a:r>
          </a:p>
          <a:p>
            <a:pPr eaLnBrk="1" hangingPunct="1">
              <a:spcBef>
                <a:spcPct val="0"/>
              </a:spcBef>
              <a:buSzTx/>
              <a:buFontTx/>
              <a:buNone/>
            </a:pPr>
            <a:r>
              <a:rPr lang="en-US" altLang="en-US" sz="1500" dirty="0">
                <a:solidFill>
                  <a:schemeClr val="tx1">
                    <a:lumMod val="65000"/>
                    <a:lumOff val="35000"/>
                  </a:schemeClr>
                </a:solidFill>
                <a:latin typeface="Arial" charset="0"/>
              </a:rPr>
              <a:t>small parts and </a:t>
            </a:r>
          </a:p>
          <a:p>
            <a:pPr eaLnBrk="1" hangingPunct="1">
              <a:spcBef>
                <a:spcPct val="0"/>
              </a:spcBef>
              <a:buSzTx/>
              <a:buFontTx/>
              <a:buNone/>
            </a:pPr>
            <a:r>
              <a:rPr lang="en-US" altLang="en-US" sz="1500" dirty="0">
                <a:solidFill>
                  <a:schemeClr val="tx1">
                    <a:lumMod val="65000"/>
                    <a:lumOff val="35000"/>
                  </a:schemeClr>
                </a:solidFill>
                <a:latin typeface="Arial" charset="0"/>
              </a:rPr>
              <a:t>paint buckets.</a:t>
            </a:r>
          </a:p>
        </p:txBody>
      </p:sp>
      <p:sp>
        <p:nvSpPr>
          <p:cNvPr id="12" name="Text Box 12"/>
          <p:cNvSpPr txBox="1">
            <a:spLocks noChangeArrowheads="1"/>
          </p:cNvSpPr>
          <p:nvPr/>
        </p:nvSpPr>
        <p:spPr bwMode="auto">
          <a:xfrm>
            <a:off x="5986462" y="4288234"/>
            <a:ext cx="2819400" cy="12464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SzPct val="85000"/>
              <a:buBlip>
                <a:blip r:embed="rId3"/>
              </a:buBlip>
              <a:defRPr sz="3200">
                <a:solidFill>
                  <a:schemeClr val="tx1"/>
                </a:solidFill>
                <a:latin typeface="Garamond" pitchFamily="18" charset="0"/>
              </a:defRPr>
            </a:lvl1pPr>
            <a:lvl2pPr marL="742950" indent="-285750" eaLnBrk="0" hangingPunct="0">
              <a:spcBef>
                <a:spcPct val="20000"/>
              </a:spcBef>
              <a:buSzPct val="75000"/>
              <a:buBlip>
                <a:blip r:embed="rId3"/>
              </a:buBlip>
              <a:defRPr sz="2800">
                <a:solidFill>
                  <a:schemeClr val="tx1"/>
                </a:solidFill>
                <a:latin typeface="Garamond" pitchFamily="18" charset="0"/>
              </a:defRPr>
            </a:lvl2pPr>
            <a:lvl3pPr marL="1143000" indent="-228600" eaLnBrk="0" hangingPunct="0">
              <a:spcBef>
                <a:spcPct val="20000"/>
              </a:spcBef>
              <a:buSzPct val="65000"/>
              <a:buFont typeface="Wingdings" pitchFamily="2" charset="2"/>
              <a:buBlip>
                <a:blip r:embed="rId3"/>
              </a:buBlip>
              <a:defRPr sz="2400">
                <a:solidFill>
                  <a:schemeClr val="tx1"/>
                </a:solidFill>
                <a:latin typeface="Garamond" pitchFamily="18" charset="0"/>
              </a:defRPr>
            </a:lvl3pPr>
            <a:lvl4pPr marL="1600200" indent="-228600" eaLnBrk="0" hangingPunct="0">
              <a:spcBef>
                <a:spcPct val="20000"/>
              </a:spcBef>
              <a:buChar char="–"/>
              <a:defRPr sz="2000">
                <a:solidFill>
                  <a:schemeClr val="tx1"/>
                </a:solidFill>
                <a:latin typeface="Garamond" pitchFamily="18" charset="0"/>
              </a:defRPr>
            </a:lvl4pPr>
            <a:lvl5pPr marL="2057400" indent="-228600" eaLnBrk="0" hangingPunct="0">
              <a:spcBef>
                <a:spcPct val="20000"/>
              </a:spcBef>
              <a:buChar char="»"/>
              <a:defRPr sz="2000">
                <a:solidFill>
                  <a:schemeClr val="tx1"/>
                </a:solidFill>
                <a:latin typeface="Garamond" pitchFamily="18" charset="0"/>
              </a:defRPr>
            </a:lvl5pPr>
            <a:lvl6pPr marL="2514600" indent="-228600" eaLnBrk="0" fontAlgn="base" hangingPunct="0">
              <a:spcBef>
                <a:spcPct val="20000"/>
              </a:spcBef>
              <a:spcAft>
                <a:spcPct val="0"/>
              </a:spcAft>
              <a:buChar char="»"/>
              <a:defRPr sz="2000">
                <a:solidFill>
                  <a:schemeClr val="tx1"/>
                </a:solidFill>
                <a:latin typeface="Garamond" pitchFamily="18" charset="0"/>
              </a:defRPr>
            </a:lvl6pPr>
            <a:lvl7pPr marL="2971800" indent="-228600" eaLnBrk="0" fontAlgn="base" hangingPunct="0">
              <a:spcBef>
                <a:spcPct val="20000"/>
              </a:spcBef>
              <a:spcAft>
                <a:spcPct val="0"/>
              </a:spcAft>
              <a:buChar char="»"/>
              <a:defRPr sz="2000">
                <a:solidFill>
                  <a:schemeClr val="tx1"/>
                </a:solidFill>
                <a:latin typeface="Garamond" pitchFamily="18" charset="0"/>
              </a:defRPr>
            </a:lvl7pPr>
            <a:lvl8pPr marL="3429000" indent="-228600" eaLnBrk="0" fontAlgn="base" hangingPunct="0">
              <a:spcBef>
                <a:spcPct val="20000"/>
              </a:spcBef>
              <a:spcAft>
                <a:spcPct val="0"/>
              </a:spcAft>
              <a:buChar char="»"/>
              <a:defRPr sz="2000">
                <a:solidFill>
                  <a:schemeClr val="tx1"/>
                </a:solidFill>
                <a:latin typeface="Garamond" pitchFamily="18" charset="0"/>
              </a:defRPr>
            </a:lvl8pPr>
            <a:lvl9pPr marL="3886200" indent="-228600" eaLnBrk="0" fontAlgn="base" hangingPunct="0">
              <a:spcBef>
                <a:spcPct val="20000"/>
              </a:spcBef>
              <a:spcAft>
                <a:spcPct val="0"/>
              </a:spcAft>
              <a:buChar char="»"/>
              <a:defRPr sz="2000">
                <a:solidFill>
                  <a:schemeClr val="tx1"/>
                </a:solidFill>
                <a:latin typeface="Garamond" pitchFamily="18" charset="0"/>
              </a:defRPr>
            </a:lvl9pPr>
          </a:lstStyle>
          <a:p>
            <a:pPr eaLnBrk="1" hangingPunct="1">
              <a:spcBef>
                <a:spcPct val="0"/>
              </a:spcBef>
              <a:buSzTx/>
              <a:buFontTx/>
              <a:buNone/>
            </a:pPr>
            <a:r>
              <a:rPr lang="en-US" altLang="en-US" sz="1500" dirty="0">
                <a:solidFill>
                  <a:schemeClr val="tx1">
                    <a:lumMod val="65000"/>
                    <a:lumOff val="35000"/>
                  </a:schemeClr>
                </a:solidFill>
                <a:latin typeface="Arial" charset="0"/>
              </a:rPr>
              <a:t>Extension ladders can handle an extremely wide </a:t>
            </a:r>
          </a:p>
          <a:p>
            <a:pPr eaLnBrk="1" hangingPunct="1">
              <a:spcBef>
                <a:spcPct val="0"/>
              </a:spcBef>
              <a:buSzTx/>
              <a:buFontTx/>
              <a:buNone/>
            </a:pPr>
            <a:r>
              <a:rPr lang="en-US" altLang="en-US" sz="1500" dirty="0">
                <a:solidFill>
                  <a:schemeClr val="tx1">
                    <a:lumMod val="65000"/>
                    <a:lumOff val="35000"/>
                  </a:schemeClr>
                </a:solidFill>
                <a:latin typeface="Arial" charset="0"/>
              </a:rPr>
              <a:t>range of tasks at varying elevations and are the most popular kind of long ladders.</a:t>
            </a:r>
          </a:p>
        </p:txBody>
      </p:sp>
      <p:pic>
        <p:nvPicPr>
          <p:cNvPr id="13" name="Picture 1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029200" y="4200852"/>
            <a:ext cx="914400" cy="24171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Picture 7"/>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726152" y="1990724"/>
            <a:ext cx="1295069" cy="19280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6890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referRelativeResize="0">
            <a:picLocks/>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57200" y="622012"/>
            <a:ext cx="8229600" cy="646331"/>
          </a:xfrm>
          <a:prstGeom prst="rect">
            <a:avLst/>
          </a:prstGeom>
          <a:solidFill>
            <a:srgbClr val="B2B2B2"/>
          </a:solidFill>
        </p:spPr>
        <p:txBody>
          <a:bodyPr wrap="square" rtlCol="0">
            <a:spAutoFit/>
          </a:bodyPr>
          <a:lstStyle/>
          <a:p>
            <a:pPr algn="ctr"/>
            <a:r>
              <a:rPr lang="en-US" sz="3600" dirty="0" smtClean="0">
                <a:ln>
                  <a:solidFill>
                    <a:schemeClr val="bg2">
                      <a:lumMod val="25000"/>
                    </a:schemeClr>
                  </a:solidFill>
                </a:ln>
                <a:solidFill>
                  <a:srgbClr val="F0F1E3"/>
                </a:solidFill>
                <a:latin typeface="Copperplate Gothic Bold" panose="020E0705020206020404" pitchFamily="34" charset="0"/>
              </a:rPr>
              <a:t>Thoughtful Considerations</a:t>
            </a:r>
            <a:endParaRPr lang="en-US" sz="3600" dirty="0">
              <a:ln>
                <a:solidFill>
                  <a:schemeClr val="bg2">
                    <a:lumMod val="25000"/>
                  </a:schemeClr>
                </a:solidFill>
              </a:ln>
              <a:solidFill>
                <a:srgbClr val="F0F1E3"/>
              </a:solidFill>
              <a:latin typeface="Copperplate Gothic Bold" panose="020E07050202060204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609458954"/>
              </p:ext>
            </p:extLst>
          </p:nvPr>
        </p:nvGraphicFramePr>
        <p:xfrm>
          <a:off x="1066800" y="2133600"/>
          <a:ext cx="7620000" cy="4139777"/>
        </p:xfrm>
        <a:graphic>
          <a:graphicData uri="http://schemas.openxmlformats.org/drawingml/2006/table">
            <a:tbl>
              <a:tblPr firstRow="1" bandRow="1">
                <a:tableStyleId>{2D5ABB26-0587-4C30-8999-92F81FD0307C}</a:tableStyleId>
              </a:tblPr>
              <a:tblGrid>
                <a:gridCol w="7620000"/>
              </a:tblGrid>
              <a:tr h="519954">
                <a:tc>
                  <a:txBody>
                    <a:bodyPr/>
                    <a:lstStyle/>
                    <a:p>
                      <a:r>
                        <a:rPr lang="en-US" sz="2000" b="1" dirty="0" smtClean="0">
                          <a:solidFill>
                            <a:srgbClr val="800000"/>
                          </a:solidFill>
                          <a:latin typeface="Arial" panose="020B0604020202020204" pitchFamily="34" charset="0"/>
                          <a:cs typeface="Arial" panose="020B0604020202020204" pitchFamily="34" charset="0"/>
                        </a:rPr>
                        <a:t>Things to ponder:</a:t>
                      </a:r>
                      <a:endParaRPr lang="en-US" sz="2000" b="1" dirty="0">
                        <a:solidFill>
                          <a:srgbClr val="800000"/>
                        </a:solidFill>
                        <a:latin typeface="Arial" panose="020B0604020202020204" pitchFamily="34" charset="0"/>
                        <a:cs typeface="Arial" panose="020B0604020202020204" pitchFamily="34" charset="0"/>
                      </a:endParaRPr>
                    </a:p>
                  </a:txBody>
                  <a:tcPr marT="45717" marB="45717"/>
                </a:tc>
              </a:tr>
              <a:tr h="927846">
                <a:tc>
                  <a:txBody>
                    <a:bodyPr/>
                    <a:lstStyle/>
                    <a:p>
                      <a:r>
                        <a:rPr lang="en-US" sz="1800" b="1" i="1" dirty="0" smtClean="0">
                          <a:solidFill>
                            <a:srgbClr val="800000"/>
                          </a:solidFill>
                        </a:rPr>
                        <a:t>Location of use:</a:t>
                      </a:r>
                      <a:endParaRPr lang="en-US" sz="1800" b="1" i="1" baseline="0" dirty="0" smtClean="0">
                        <a:solidFill>
                          <a:srgbClr val="800000"/>
                        </a:solidFill>
                      </a:endParaRPr>
                    </a:p>
                    <a:p>
                      <a:pPr marL="285750" indent="-285750">
                        <a:buFont typeface="Wingdings" panose="05000000000000000000" pitchFamily="2" charset="2"/>
                        <a:buChar char="§"/>
                      </a:pPr>
                      <a:r>
                        <a:rPr lang="en-US" sz="1800" baseline="0" dirty="0" smtClean="0">
                          <a:solidFill>
                            <a:schemeClr val="tx1">
                              <a:lumMod val="65000"/>
                              <a:lumOff val="35000"/>
                            </a:schemeClr>
                          </a:solidFill>
                        </a:rPr>
                        <a:t>Indoors vs outdoors</a:t>
                      </a:r>
                    </a:p>
                    <a:p>
                      <a:pPr marL="285750" indent="-285750">
                        <a:buFont typeface="Wingdings" panose="05000000000000000000" pitchFamily="2" charset="2"/>
                        <a:buChar char="§"/>
                      </a:pPr>
                      <a:r>
                        <a:rPr lang="en-US" sz="1800" baseline="0" dirty="0" smtClean="0">
                          <a:solidFill>
                            <a:schemeClr val="tx1">
                              <a:lumMod val="65000"/>
                              <a:lumOff val="35000"/>
                            </a:schemeClr>
                          </a:solidFill>
                        </a:rPr>
                        <a:t>Single location vs multiple locations</a:t>
                      </a:r>
                    </a:p>
                  </a:txBody>
                  <a:tcPr marT="45717" marB="45717"/>
                </a:tc>
              </a:tr>
              <a:tr h="954623">
                <a:tc>
                  <a:txBody>
                    <a:bodyPr/>
                    <a:lstStyle/>
                    <a:p>
                      <a:r>
                        <a:rPr lang="en-US" sz="1800" b="1" i="1" dirty="0" smtClean="0">
                          <a:solidFill>
                            <a:srgbClr val="800000"/>
                          </a:solidFill>
                        </a:rPr>
                        <a:t>Number of users:</a:t>
                      </a:r>
                    </a:p>
                    <a:p>
                      <a:pPr marL="285750" indent="-285750">
                        <a:buFont typeface="Wingdings" panose="05000000000000000000" pitchFamily="2" charset="2"/>
                        <a:buChar char="§"/>
                      </a:pPr>
                      <a:r>
                        <a:rPr lang="en-US" sz="1800" dirty="0" smtClean="0">
                          <a:solidFill>
                            <a:schemeClr val="tx1">
                              <a:lumMod val="65000"/>
                              <a:lumOff val="35000"/>
                            </a:schemeClr>
                          </a:solidFill>
                        </a:rPr>
                        <a:t>Only 1</a:t>
                      </a:r>
                      <a:r>
                        <a:rPr lang="en-US" sz="1800" baseline="0" dirty="0" smtClean="0">
                          <a:solidFill>
                            <a:schemeClr val="tx1">
                              <a:lumMod val="65000"/>
                              <a:lumOff val="35000"/>
                            </a:schemeClr>
                          </a:solidFill>
                        </a:rPr>
                        <a:t> person</a:t>
                      </a:r>
                    </a:p>
                    <a:p>
                      <a:pPr marL="285750" indent="-285750">
                        <a:buFont typeface="Wingdings" panose="05000000000000000000" pitchFamily="2" charset="2"/>
                        <a:buChar char="§"/>
                      </a:pPr>
                      <a:r>
                        <a:rPr lang="en-US" sz="1800" baseline="0" dirty="0" smtClean="0">
                          <a:solidFill>
                            <a:schemeClr val="tx1">
                              <a:lumMod val="65000"/>
                              <a:lumOff val="35000"/>
                            </a:schemeClr>
                          </a:solidFill>
                        </a:rPr>
                        <a:t>2 people</a:t>
                      </a:r>
                      <a:endParaRPr lang="en-US" sz="1800" dirty="0">
                        <a:solidFill>
                          <a:schemeClr val="tx1">
                            <a:lumMod val="65000"/>
                            <a:lumOff val="35000"/>
                          </a:schemeClr>
                        </a:solidFill>
                      </a:endParaRPr>
                    </a:p>
                  </a:txBody>
                  <a:tcPr marT="45717" marB="45717"/>
                </a:tc>
              </a:tr>
              <a:tr h="1351973">
                <a:tc>
                  <a:txBody>
                    <a:bodyPr/>
                    <a:lstStyle/>
                    <a:p>
                      <a:r>
                        <a:rPr lang="en-US" sz="1800" b="1" i="1" dirty="0" smtClean="0">
                          <a:solidFill>
                            <a:srgbClr val="800000"/>
                          </a:solidFill>
                        </a:rPr>
                        <a:t>Other factors:</a:t>
                      </a:r>
                      <a:endParaRPr lang="en-US" sz="1800" b="1" i="1" baseline="0" dirty="0" smtClean="0">
                        <a:solidFill>
                          <a:srgbClr val="800000"/>
                        </a:solidFill>
                      </a:endParaRPr>
                    </a:p>
                    <a:p>
                      <a:pPr marL="285750" indent="-285750">
                        <a:buFont typeface="Wingdings" panose="05000000000000000000" pitchFamily="2" charset="2"/>
                        <a:buChar char="§"/>
                      </a:pPr>
                      <a:r>
                        <a:rPr lang="en-US" sz="1800" baseline="0" dirty="0" smtClean="0">
                          <a:solidFill>
                            <a:schemeClr val="tx1">
                              <a:lumMod val="65000"/>
                              <a:lumOff val="35000"/>
                            </a:schemeClr>
                          </a:solidFill>
                        </a:rPr>
                        <a:t>Weight load </a:t>
                      </a:r>
                    </a:p>
                    <a:p>
                      <a:pPr marL="285750" indent="-285750">
                        <a:buFont typeface="Wingdings" panose="05000000000000000000" pitchFamily="2" charset="2"/>
                        <a:buChar char="§"/>
                      </a:pPr>
                      <a:r>
                        <a:rPr lang="en-US" sz="1800" baseline="0" dirty="0" smtClean="0">
                          <a:solidFill>
                            <a:schemeClr val="tx1">
                              <a:lumMod val="65000"/>
                              <a:lumOff val="35000"/>
                            </a:schemeClr>
                          </a:solidFill>
                        </a:rPr>
                        <a:t>Possible hazards</a:t>
                      </a:r>
                    </a:p>
                    <a:p>
                      <a:pPr marL="285750" indent="-285750">
                        <a:buFont typeface="Wingdings" panose="05000000000000000000" pitchFamily="2" charset="2"/>
                        <a:buChar char="§"/>
                      </a:pPr>
                      <a:r>
                        <a:rPr lang="en-US" sz="1800" baseline="0" dirty="0" smtClean="0">
                          <a:solidFill>
                            <a:schemeClr val="tx1">
                              <a:lumMod val="65000"/>
                              <a:lumOff val="35000"/>
                            </a:schemeClr>
                          </a:solidFill>
                        </a:rPr>
                        <a:t>Need for mobility, i.e. – wheeled vs non-wheeled</a:t>
                      </a:r>
                    </a:p>
                    <a:p>
                      <a:pPr marL="285750" indent="-285750">
                        <a:buFont typeface="Wingdings" panose="05000000000000000000" pitchFamily="2" charset="2"/>
                        <a:buChar char="§"/>
                      </a:pPr>
                      <a:r>
                        <a:rPr lang="en-US" sz="1800" baseline="0" dirty="0" smtClean="0">
                          <a:solidFill>
                            <a:schemeClr val="tx1">
                              <a:lumMod val="65000"/>
                              <a:lumOff val="35000"/>
                            </a:schemeClr>
                          </a:solidFill>
                        </a:rPr>
                        <a:t>Exposure to electrical current</a:t>
                      </a:r>
                    </a:p>
                    <a:p>
                      <a:pPr marL="285750" indent="-285750">
                        <a:buFont typeface="Wingdings" panose="05000000000000000000" pitchFamily="2" charset="2"/>
                        <a:buChar char="§"/>
                      </a:pPr>
                      <a:r>
                        <a:rPr lang="en-US" sz="1800" baseline="0" dirty="0" smtClean="0">
                          <a:solidFill>
                            <a:schemeClr val="tx1">
                              <a:lumMod val="65000"/>
                              <a:lumOff val="35000"/>
                            </a:schemeClr>
                          </a:solidFill>
                        </a:rPr>
                        <a:t>Storage locations &amp; transportation method</a:t>
                      </a:r>
                      <a:endParaRPr lang="en-US" sz="1800" dirty="0">
                        <a:solidFill>
                          <a:schemeClr val="tx1">
                            <a:lumMod val="65000"/>
                            <a:lumOff val="35000"/>
                          </a:schemeClr>
                        </a:solidFill>
                      </a:endParaRPr>
                    </a:p>
                  </a:txBody>
                  <a:tcPr marT="45717" marB="45717"/>
                </a:tc>
              </a:tr>
            </a:tbl>
          </a:graphicData>
        </a:graphic>
      </p:graphicFrame>
    </p:spTree>
    <p:extLst>
      <p:ext uri="{BB962C8B-B14F-4D97-AF65-F5344CB8AC3E}">
        <p14:creationId xmlns:p14="http://schemas.microsoft.com/office/powerpoint/2010/main" xmlns="" val="496904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referRelativeResize="0">
            <a:picLocks/>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57200" y="622012"/>
            <a:ext cx="8229600" cy="707886"/>
          </a:xfrm>
          <a:prstGeom prst="rect">
            <a:avLst/>
          </a:prstGeom>
          <a:solidFill>
            <a:srgbClr val="B2B2B2"/>
          </a:solidFill>
        </p:spPr>
        <p:txBody>
          <a:bodyPr wrap="square" rtlCol="0">
            <a:spAutoFit/>
          </a:bodyPr>
          <a:lstStyle/>
          <a:p>
            <a:pPr algn="ctr"/>
            <a:r>
              <a:rPr lang="en-US" sz="4000" dirty="0" smtClean="0">
                <a:ln>
                  <a:solidFill>
                    <a:schemeClr val="bg2">
                      <a:lumMod val="25000"/>
                    </a:schemeClr>
                  </a:solidFill>
                </a:ln>
                <a:solidFill>
                  <a:srgbClr val="F0F1E3"/>
                </a:solidFill>
                <a:latin typeface="Copperplate Gothic Bold" panose="020E0705020206020404" pitchFamily="34" charset="0"/>
              </a:rPr>
              <a:t>Safe Usage</a:t>
            </a:r>
            <a:endParaRPr lang="en-US" sz="4000" dirty="0">
              <a:ln>
                <a:solidFill>
                  <a:schemeClr val="bg2">
                    <a:lumMod val="25000"/>
                  </a:schemeClr>
                </a:solidFill>
              </a:ln>
              <a:solidFill>
                <a:srgbClr val="F0F1E3"/>
              </a:solidFill>
              <a:latin typeface="Copperplate Gothic Bold" panose="020E0705020206020404" pitchFamily="34" charset="0"/>
            </a:endParaRPr>
          </a:p>
        </p:txBody>
      </p:sp>
      <p:sp>
        <p:nvSpPr>
          <p:cNvPr id="2" name="TextBox 1"/>
          <p:cNvSpPr txBox="1"/>
          <p:nvPr/>
        </p:nvSpPr>
        <p:spPr>
          <a:xfrm>
            <a:off x="800100" y="2133600"/>
            <a:ext cx="8001000" cy="4216539"/>
          </a:xfrm>
          <a:prstGeom prst="rect">
            <a:avLst/>
          </a:prstGeom>
          <a:noFill/>
        </p:spPr>
        <p:txBody>
          <a:bodyPr wrap="square" rtlCol="0">
            <a:spAutoFit/>
          </a:bodyPr>
          <a:lstStyle/>
          <a:p>
            <a:r>
              <a:rPr lang="en-US" b="1" dirty="0" smtClean="0">
                <a:solidFill>
                  <a:srgbClr val="800000"/>
                </a:solidFill>
                <a:latin typeface="Arial" panose="020B0604020202020204" pitchFamily="34" charset="0"/>
                <a:cs typeface="Arial" panose="020B0604020202020204" pitchFamily="34" charset="0"/>
              </a:rPr>
              <a:t>Work safely! </a:t>
            </a:r>
            <a:r>
              <a:rPr lang="en-US" b="1" smtClean="0">
                <a:solidFill>
                  <a:srgbClr val="800000"/>
                </a:solidFill>
                <a:latin typeface="Arial" panose="020B0604020202020204" pitchFamily="34" charset="0"/>
                <a:cs typeface="Arial" panose="020B0604020202020204" pitchFamily="34" charset="0"/>
              </a:rPr>
              <a:t>Remember:</a:t>
            </a:r>
            <a:endParaRPr lang="en-US" b="1" dirty="0" smtClean="0">
              <a:solidFill>
                <a:srgbClr val="8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dirty="0" smtClean="0">
                <a:solidFill>
                  <a:schemeClr val="tx1">
                    <a:lumMod val="65000"/>
                    <a:lumOff val="35000"/>
                  </a:schemeClr>
                </a:solidFill>
              </a:rPr>
              <a:t>The top rung of a step ladder should never be used as a standing surface or step.</a:t>
            </a:r>
          </a:p>
          <a:p>
            <a:pPr marL="285750" indent="-285750">
              <a:buFont typeface="Wingdings" panose="05000000000000000000" pitchFamily="2" charset="2"/>
              <a:buChar char="§"/>
            </a:pPr>
            <a:r>
              <a:rPr lang="en-US" dirty="0" smtClean="0">
                <a:solidFill>
                  <a:schemeClr val="tx1">
                    <a:lumMod val="65000"/>
                    <a:lumOff val="35000"/>
                  </a:schemeClr>
                </a:solidFill>
              </a:rPr>
              <a:t>Ladders should be inspected by the intended operator before each use.</a:t>
            </a:r>
          </a:p>
          <a:p>
            <a:pPr marL="742950" lvl="1" indent="-285750">
              <a:buFont typeface="Wingdings" panose="05000000000000000000" pitchFamily="2" charset="2"/>
              <a:buChar char="§"/>
            </a:pPr>
            <a:r>
              <a:rPr lang="en-US" sz="1500" dirty="0" smtClean="0">
                <a:solidFill>
                  <a:schemeClr val="tx1">
                    <a:lumMod val="65000"/>
                    <a:lumOff val="35000"/>
                  </a:schemeClr>
                </a:solidFill>
              </a:rPr>
              <a:t>Ladders with any defects or exposure to corrosive substances, oil, or electrical shock should be removed from circulation &amp; red tagged for repair.</a:t>
            </a:r>
            <a:endParaRPr lang="en-US" sz="1500" dirty="0">
              <a:solidFill>
                <a:schemeClr val="tx1">
                  <a:lumMod val="65000"/>
                  <a:lumOff val="35000"/>
                </a:schemeClr>
              </a:solidFill>
            </a:endParaRPr>
          </a:p>
          <a:p>
            <a:pPr marL="285750" indent="-285750">
              <a:buFont typeface="Wingdings" panose="05000000000000000000" pitchFamily="2" charset="2"/>
              <a:buChar char="§"/>
            </a:pPr>
            <a:r>
              <a:rPr lang="en-US" dirty="0" smtClean="0">
                <a:solidFill>
                  <a:schemeClr val="tx1">
                    <a:lumMod val="65000"/>
                    <a:lumOff val="35000"/>
                  </a:schemeClr>
                </a:solidFill>
              </a:rPr>
              <a:t>Only use ladders on a flat surface.</a:t>
            </a:r>
          </a:p>
          <a:p>
            <a:pPr marL="285750" indent="-285750">
              <a:buFont typeface="Wingdings" panose="05000000000000000000" pitchFamily="2" charset="2"/>
              <a:buChar char="§"/>
            </a:pPr>
            <a:r>
              <a:rPr lang="en-US" dirty="0" smtClean="0">
                <a:solidFill>
                  <a:schemeClr val="tx1">
                    <a:lumMod val="65000"/>
                    <a:lumOff val="35000"/>
                  </a:schemeClr>
                </a:solidFill>
              </a:rPr>
              <a:t>Step ladder operators should ensure legs are fully extended &amp; spreaders are locked.</a:t>
            </a:r>
          </a:p>
          <a:p>
            <a:pPr marL="285750" indent="-285750">
              <a:buFont typeface="Wingdings" panose="05000000000000000000" pitchFamily="2" charset="2"/>
              <a:buChar char="§"/>
            </a:pPr>
            <a:r>
              <a:rPr lang="en-US" dirty="0" smtClean="0">
                <a:solidFill>
                  <a:schemeClr val="tx1">
                    <a:lumMod val="65000"/>
                    <a:lumOff val="35000"/>
                  </a:schemeClr>
                </a:solidFill>
              </a:rPr>
              <a:t>Ladders should not exceed maximum height guidelines:</a:t>
            </a:r>
          </a:p>
          <a:p>
            <a:pPr marL="742950" lvl="1" indent="-285750">
              <a:buFont typeface="Wingdings" panose="05000000000000000000" pitchFamily="2" charset="2"/>
              <a:buChar char="§"/>
            </a:pPr>
            <a:r>
              <a:rPr lang="en-US" sz="1500" dirty="0" smtClean="0">
                <a:solidFill>
                  <a:schemeClr val="tx1">
                    <a:lumMod val="65000"/>
                    <a:lumOff val="35000"/>
                  </a:schemeClr>
                </a:solidFill>
              </a:rPr>
              <a:t>Step ladders should not exceed 20 feet in height.</a:t>
            </a:r>
          </a:p>
          <a:p>
            <a:pPr marL="742950" lvl="1" indent="-285750">
              <a:buFont typeface="Wingdings" panose="05000000000000000000" pitchFamily="2" charset="2"/>
              <a:buChar char="§"/>
            </a:pPr>
            <a:r>
              <a:rPr lang="en-US" sz="1500" dirty="0" smtClean="0">
                <a:solidFill>
                  <a:schemeClr val="tx1">
                    <a:lumMod val="65000"/>
                    <a:lumOff val="35000"/>
                  </a:schemeClr>
                </a:solidFill>
              </a:rPr>
              <a:t>Extension ladders should not exceed 30 feet for a single section or 48 feet for two sections.</a:t>
            </a:r>
          </a:p>
          <a:p>
            <a:pPr marL="742950" lvl="1" indent="-285750">
              <a:buFont typeface="Wingdings" panose="05000000000000000000" pitchFamily="2" charset="2"/>
              <a:buChar char="§"/>
            </a:pPr>
            <a:r>
              <a:rPr lang="en-US" sz="1500" dirty="0" smtClean="0">
                <a:solidFill>
                  <a:schemeClr val="tx1">
                    <a:lumMod val="65000"/>
                    <a:lumOff val="35000"/>
                  </a:schemeClr>
                </a:solidFill>
              </a:rPr>
              <a:t>Rolling ladders should not exceed 20 feet.</a:t>
            </a:r>
          </a:p>
          <a:p>
            <a:pPr marL="742950" lvl="1" indent="-285750">
              <a:buFont typeface="Wingdings" panose="05000000000000000000" pitchFamily="2" charset="2"/>
              <a:buChar char="§"/>
            </a:pPr>
            <a:endParaRPr lang="en-US" dirty="0" smtClean="0">
              <a:solidFill>
                <a:schemeClr val="tx1">
                  <a:lumMod val="65000"/>
                  <a:lumOff val="35000"/>
                </a:schemeClr>
              </a:solidFill>
            </a:endParaRPr>
          </a:p>
          <a:p>
            <a:pPr marL="285750" indent="-285750">
              <a:buFont typeface="Wingdings" panose="05000000000000000000" pitchFamily="2" charset="2"/>
              <a:buChar char="§"/>
            </a:pPr>
            <a:endParaRPr lang="en-US" dirty="0" smtClean="0">
              <a:solidFill>
                <a:schemeClr val="tx1">
                  <a:lumMod val="65000"/>
                  <a:lumOff val="35000"/>
                </a:schemeClr>
              </a:solidFill>
            </a:endParaRPr>
          </a:p>
        </p:txBody>
      </p:sp>
    </p:spTree>
    <p:extLst>
      <p:ext uri="{BB962C8B-B14F-4D97-AF65-F5344CB8AC3E}">
        <p14:creationId xmlns:p14="http://schemas.microsoft.com/office/powerpoint/2010/main" xmlns="" val="1017438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referRelativeResize="0">
            <a:picLocks/>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828800"/>
          </a:xfrm>
          <a:prstGeom prst="rect">
            <a:avLst/>
          </a:prstGeom>
        </p:spPr>
      </p:pic>
      <p:sp>
        <p:nvSpPr>
          <p:cNvPr id="27" name="TextBox 26"/>
          <p:cNvSpPr txBox="1"/>
          <p:nvPr/>
        </p:nvSpPr>
        <p:spPr>
          <a:xfrm>
            <a:off x="457200" y="622012"/>
            <a:ext cx="8229600" cy="707886"/>
          </a:xfrm>
          <a:prstGeom prst="rect">
            <a:avLst/>
          </a:prstGeom>
          <a:solidFill>
            <a:srgbClr val="B2B2B2"/>
          </a:solidFill>
        </p:spPr>
        <p:txBody>
          <a:bodyPr wrap="square" rtlCol="0">
            <a:spAutoFit/>
          </a:bodyPr>
          <a:lstStyle/>
          <a:p>
            <a:pPr algn="ctr"/>
            <a:r>
              <a:rPr lang="en-US" sz="4000" dirty="0" smtClean="0">
                <a:ln>
                  <a:solidFill>
                    <a:schemeClr val="bg2">
                      <a:lumMod val="25000"/>
                    </a:schemeClr>
                  </a:solidFill>
                </a:ln>
                <a:solidFill>
                  <a:srgbClr val="F0F1E3"/>
                </a:solidFill>
                <a:latin typeface="Copperplate Gothic Bold" panose="020E0705020206020404" pitchFamily="34" charset="0"/>
              </a:rPr>
              <a:t>Proper Placement</a:t>
            </a:r>
            <a:endParaRPr lang="en-US" sz="4000" dirty="0">
              <a:ln>
                <a:solidFill>
                  <a:schemeClr val="bg2">
                    <a:lumMod val="25000"/>
                  </a:schemeClr>
                </a:solidFill>
              </a:ln>
              <a:solidFill>
                <a:srgbClr val="F0F1E3"/>
              </a:solidFill>
              <a:latin typeface="Copperplate Gothic Bold" panose="020E0705020206020404" pitchFamily="34" charset="0"/>
            </a:endParaRPr>
          </a:p>
        </p:txBody>
      </p:sp>
      <p:pic>
        <p:nvPicPr>
          <p:cNvPr id="2052" name="Picture 4" descr="C:\Users\along3\AppData\Local\Microsoft\Windows\Temporary Internet Files\Content.IE5\SQ43KX0V\old-wooden-ladder-19669315[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43000" y="2309869"/>
            <a:ext cx="2083090" cy="3471806"/>
          </a:xfrm>
          <a:prstGeom prst="rect">
            <a:avLst/>
          </a:prstGeom>
          <a:noFill/>
          <a:extLst>
            <a:ext uri="{909E8E84-426E-40DD-AFC4-6F175D3DCCD1}">
              <a14:hiddenFill xmlns:a14="http://schemas.microsoft.com/office/drawing/2010/main" xmlns="">
                <a:solidFill>
                  <a:srgbClr val="FFFFFF"/>
                </a:solidFill>
              </a14:hiddenFill>
            </a:ext>
          </a:extLst>
        </p:spPr>
      </p:pic>
      <p:cxnSp>
        <p:nvCxnSpPr>
          <p:cNvPr id="4" name="Straight Arrow Connector 3"/>
          <p:cNvCxnSpPr/>
          <p:nvPr/>
        </p:nvCxnSpPr>
        <p:spPr>
          <a:xfrm flipV="1">
            <a:off x="3352800" y="2505075"/>
            <a:ext cx="0" cy="3286126"/>
          </a:xfrm>
          <a:prstGeom prst="straightConnector1">
            <a:avLst/>
          </a:prstGeom>
          <a:ln w="25400">
            <a:solidFill>
              <a:srgbClr val="80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1219200" y="5791200"/>
            <a:ext cx="2006890" cy="0"/>
          </a:xfrm>
          <a:prstGeom prst="straightConnector1">
            <a:avLst/>
          </a:prstGeom>
          <a:ln w="25400">
            <a:solidFill>
              <a:srgbClr val="80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85800" y="5867400"/>
            <a:ext cx="3657600" cy="492443"/>
          </a:xfrm>
          <a:prstGeom prst="rect">
            <a:avLst/>
          </a:prstGeom>
          <a:noFill/>
        </p:spPr>
        <p:txBody>
          <a:bodyPr wrap="square" rtlCol="0">
            <a:spAutoFit/>
          </a:bodyPr>
          <a:lstStyle/>
          <a:p>
            <a:pPr algn="ctr"/>
            <a:r>
              <a:rPr lang="en-US" sz="1300" i="1" dirty="0" smtClean="0">
                <a:solidFill>
                  <a:schemeClr val="tx1">
                    <a:lumMod val="65000"/>
                    <a:lumOff val="35000"/>
                  </a:schemeClr>
                </a:solidFill>
              </a:rPr>
              <a:t>1 foot of distance from support for every 4 feet of ladder height</a:t>
            </a:r>
            <a:endParaRPr lang="en-US" sz="1300" i="1" dirty="0">
              <a:solidFill>
                <a:schemeClr val="tx1">
                  <a:lumMod val="65000"/>
                  <a:lumOff val="35000"/>
                </a:schemeClr>
              </a:solidFill>
            </a:endParaRPr>
          </a:p>
        </p:txBody>
      </p:sp>
      <p:sp>
        <p:nvSpPr>
          <p:cNvPr id="15" name="TextBox 14"/>
          <p:cNvSpPr txBox="1"/>
          <p:nvPr/>
        </p:nvSpPr>
        <p:spPr>
          <a:xfrm>
            <a:off x="4343400" y="2309869"/>
            <a:ext cx="3810000" cy="2862322"/>
          </a:xfrm>
          <a:prstGeom prst="rect">
            <a:avLst/>
          </a:prstGeom>
          <a:noFill/>
        </p:spPr>
        <p:txBody>
          <a:bodyPr wrap="square" rtlCol="0">
            <a:spAutoFit/>
          </a:bodyPr>
          <a:lstStyle/>
          <a:p>
            <a:r>
              <a:rPr lang="en-US" sz="2000" dirty="0" smtClean="0">
                <a:solidFill>
                  <a:schemeClr val="tx1">
                    <a:lumMod val="65000"/>
                    <a:lumOff val="35000"/>
                  </a:schemeClr>
                </a:solidFill>
              </a:rPr>
              <a:t>Ensure a proper distance from the supporting structure to the base of the ladder. </a:t>
            </a:r>
          </a:p>
          <a:p>
            <a:endParaRPr lang="en-US" sz="2000" dirty="0">
              <a:solidFill>
                <a:schemeClr val="tx1">
                  <a:lumMod val="65000"/>
                  <a:lumOff val="35000"/>
                </a:schemeClr>
              </a:solidFill>
            </a:endParaRPr>
          </a:p>
          <a:p>
            <a:r>
              <a:rPr lang="en-US" sz="2000" b="1" dirty="0" smtClean="0">
                <a:solidFill>
                  <a:srgbClr val="800000"/>
                </a:solidFill>
              </a:rPr>
              <a:t>The proper ratio is 1:4.</a:t>
            </a:r>
          </a:p>
          <a:p>
            <a:endParaRPr lang="en-US" sz="2000" dirty="0">
              <a:solidFill>
                <a:schemeClr val="tx1">
                  <a:lumMod val="65000"/>
                  <a:lumOff val="35000"/>
                </a:schemeClr>
              </a:solidFill>
            </a:endParaRPr>
          </a:p>
          <a:p>
            <a:r>
              <a:rPr lang="en-US" sz="2000" dirty="0" smtClean="0">
                <a:solidFill>
                  <a:schemeClr val="tx1">
                    <a:lumMod val="65000"/>
                    <a:lumOff val="35000"/>
                  </a:schemeClr>
                </a:solidFill>
              </a:rPr>
              <a:t>A 20 ft. ladder should be approximately 5 feet from the support structure at its base.</a:t>
            </a:r>
            <a:endParaRPr lang="en-US" sz="2000" dirty="0">
              <a:solidFill>
                <a:schemeClr val="tx1">
                  <a:lumMod val="65000"/>
                  <a:lumOff val="35000"/>
                </a:schemeClr>
              </a:solidFill>
            </a:endParaRPr>
          </a:p>
        </p:txBody>
      </p:sp>
    </p:spTree>
    <p:extLst>
      <p:ext uri="{BB962C8B-B14F-4D97-AF65-F5344CB8AC3E}">
        <p14:creationId xmlns:p14="http://schemas.microsoft.com/office/powerpoint/2010/main" xmlns="" val="28996260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163</TotalTime>
  <Words>816</Words>
  <Application>Microsoft Office PowerPoint</Application>
  <PresentationFormat>On-screen Show (4:3)</PresentationFormat>
  <Paragraphs>116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Executive</vt:lpstr>
      <vt:lpstr>Slide 1</vt:lpstr>
      <vt:lpstr>Slide 2</vt:lpstr>
      <vt:lpstr>Slide 3</vt:lpstr>
      <vt:lpstr>Slide 4</vt:lpstr>
      <vt:lpstr>Slide 5</vt:lpstr>
      <vt:lpstr>Slide 6</vt:lpstr>
      <vt:lpstr>Slide 7</vt:lpstr>
      <vt:lpstr>Slide 8</vt:lpstr>
      <vt:lpstr>Slide 9</vt:lpstr>
      <vt:lpstr>Slide 10</vt:lpstr>
    </vt:vector>
  </TitlesOfParts>
  <Company>Shaw Industries Group,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Long</dc:creator>
  <cp:lastModifiedBy>Angel</cp:lastModifiedBy>
  <cp:revision>16</cp:revision>
  <dcterms:created xsi:type="dcterms:W3CDTF">2016-01-08T16:00:16Z</dcterms:created>
  <dcterms:modified xsi:type="dcterms:W3CDTF">2016-01-09T22:13:05Z</dcterms:modified>
</cp:coreProperties>
</file>